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B4657-0BA2-4339-AD33-22CD56FBC4A4}">
  <a:tblStyle styleId="{C98B4657-0BA2-4339-AD33-22CD56FBC4A4}" styleName="Table_0">
    <a:wholeTbl>
      <a:tcTxStyle b="off" i="off">
        <a:font>
          <a:latin typeface="Lucida Sans Unicode"/>
          <a:ea typeface="Lucida Sans Unicode"/>
          <a:cs typeface="Lucida Sans Unicod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F4"/>
          </a:solidFill>
        </a:fill>
      </a:tcStyle>
    </a:wholeTbl>
    <a:band1H>
      <a:tcTxStyle/>
      <a:tcStyle>
        <a:tcBdr/>
        <a:fill>
          <a:solidFill>
            <a:srgbClr val="CCDFE8"/>
          </a:solidFill>
        </a:fill>
      </a:tcStyle>
    </a:band1H>
    <a:band2H>
      <a:tcTxStyle/>
      <a:tcStyle>
        <a:tcBdr/>
      </a:tcStyle>
    </a:band2H>
    <a:band1V>
      <a:tcTxStyle/>
      <a:tcStyle>
        <a:tcBdr/>
        <a:fill>
          <a:solidFill>
            <a:srgbClr val="CCDFE8"/>
          </a:solidFill>
        </a:fill>
      </a:tcStyle>
    </a:band1V>
    <a:band2V>
      <a:tcTxStyle/>
      <a:tcStyle>
        <a:tcBdr/>
      </a:tcStyle>
    </a:band2V>
    <a:lastCol>
      <a:tcTxStyle b="on" i="off">
        <a:font>
          <a:latin typeface="Lucida Sans Unicode"/>
          <a:ea typeface="Lucida Sans Unicode"/>
          <a:cs typeface="Lucida Sans Unicode"/>
        </a:font>
        <a:schemeClr val="lt1"/>
      </a:tcTxStyle>
      <a:tcStyle>
        <a:tcBdr/>
        <a:fill>
          <a:solidFill>
            <a:schemeClr val="accent1"/>
          </a:solidFill>
        </a:fill>
      </a:tcStyle>
    </a:lastCol>
    <a:firstCol>
      <a:tcTxStyle b="on" i="off">
        <a:font>
          <a:latin typeface="Lucida Sans Unicode"/>
          <a:ea typeface="Lucida Sans Unicode"/>
          <a:cs typeface="Lucida Sans Unicode"/>
        </a:font>
        <a:schemeClr val="lt1"/>
      </a:tcTxStyle>
      <a:tcStyle>
        <a:tcBdr/>
        <a:fill>
          <a:solidFill>
            <a:schemeClr val="accent1"/>
          </a:solidFill>
        </a:fill>
      </a:tcStyle>
    </a:firstCol>
    <a:lastRow>
      <a:tcTxStyle b="on" i="off">
        <a:font>
          <a:latin typeface="Lucida Sans Unicode"/>
          <a:ea typeface="Lucida Sans Unicode"/>
          <a:cs typeface="Lucida Sans Unicod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Lucida Sans Unicode"/>
          <a:ea typeface="Lucida Sans Unicode"/>
          <a:cs typeface="Lucida Sans Unicod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5EFFEEB-512B-48AB-ACD5-FA43051C846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48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0" name="Google Shape;880;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6" name="Google Shape;886;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4" name="Google Shape;894;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0" name="Google Shape;900;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7" name="Google Shape;907;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4" name="Google Shape;914;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0" name="Google Shape;920;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8" name="Google Shape;928;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7" name="Google Shape;937;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4" name="Google Shape;944;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3" name="Google Shape;953;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1" name="Google Shape;961;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0" name="Google Shape;970;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9" name="Google Shape;979;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5" name="Google Shape;985;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2" name="Google Shape;992;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0" name="Google Shape;1000;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7" name="Google Shape;1007;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5" name="Google Shape;1015;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2" name="Google Shape;1022;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0" name="Google Shape;1030;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6" name="Google Shape;1036;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4" name="Google Shape;1044;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1" name="Google Shape;1051;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9" name="Google Shape;1059;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7" name="Google Shape;1067;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6" name="Google Shape;1076;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5" name="Google Shape;1085;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3" name="Google Shape;1093;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2" name="Google Shape;1102;p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6" name="Google Shape;21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4" name="Google Shape;22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 name="Google Shape;11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0" name="Google Shape;27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7" name="Google Shape;30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3" name="Google Shape;31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2" name="Google Shape;32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0" name="Google Shape;33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8" name="Google Shape;3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9" name="Google Shape;34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8" name="Google Shape;35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.doc is a word document</a:t>
            </a:r>
            <a:endParaRPr/>
          </a:p>
          <a:p>
            <a:pPr marL="0" lvl="0" indent="0" algn="l" rtl="0">
              <a:spcBef>
                <a:spcPts val="0"/>
              </a:spcBef>
              <a:spcAft>
                <a:spcPts val="0"/>
              </a:spcAft>
              <a:buNone/>
            </a:pPr>
            <a:r>
              <a:rPr lang="en-GB"/>
              <a:t>.wav is an audio file</a:t>
            </a:r>
            <a:endParaRPr/>
          </a:p>
          <a:p>
            <a:pPr marL="0" lvl="0" indent="0" algn="l" rtl="0">
              <a:spcBef>
                <a:spcPts val="0"/>
              </a:spcBef>
              <a:spcAft>
                <a:spcPts val="0"/>
              </a:spcAft>
              <a:buNone/>
            </a:pPr>
            <a:r>
              <a:rPr lang="en-GB"/>
              <a:t>.txt is a text file</a:t>
            </a:r>
            <a:endParaRPr/>
          </a:p>
          <a:p>
            <a:pPr marL="0" lvl="0" indent="0" algn="l" rtl="0">
              <a:spcBef>
                <a:spcPts val="0"/>
              </a:spcBef>
              <a:spcAft>
                <a:spcPts val="0"/>
              </a:spcAft>
              <a:buNone/>
            </a:pPr>
            <a:r>
              <a:rPr lang="en-GB"/>
              <a:t>.wmv is a movie file</a:t>
            </a:r>
            <a:endParaRPr/>
          </a:p>
          <a:p>
            <a:pPr marL="0" lvl="0" indent="0" algn="l" rtl="0">
              <a:spcBef>
                <a:spcPts val="0"/>
              </a:spcBef>
              <a:spcAft>
                <a:spcPts val="0"/>
              </a:spcAft>
              <a:buNone/>
            </a:pPr>
            <a:r>
              <a:rPr lang="en-GB"/>
              <a:t>.avi can contain audio and video data</a:t>
            </a:r>
            <a:endParaRPr/>
          </a:p>
          <a:p>
            <a:pPr marL="0" lvl="0" indent="0" algn="l" rtl="0">
              <a:spcBef>
                <a:spcPts val="0"/>
              </a:spcBef>
              <a:spcAft>
                <a:spcPts val="0"/>
              </a:spcAft>
              <a:buNone/>
            </a:pPr>
            <a:r>
              <a:rPr lang="en-GB"/>
              <a:t>.mp3 is an audio file</a:t>
            </a:r>
            <a:endParaRPr/>
          </a:p>
          <a:p>
            <a:pPr marL="0" lvl="0" indent="0" algn="l" rtl="0">
              <a:spcBef>
                <a:spcPts val="0"/>
              </a:spcBef>
              <a:spcAft>
                <a:spcPts val="0"/>
              </a:spcAft>
              <a:buNone/>
            </a:pPr>
            <a:r>
              <a:rPr lang="en-GB"/>
              <a:t>.gif is an animated file</a:t>
            </a:r>
            <a:endParaRPr/>
          </a:p>
          <a:p>
            <a:pPr marL="0" lvl="0" indent="0" algn="l" rtl="0">
              <a:spcBef>
                <a:spcPts val="0"/>
              </a:spcBef>
              <a:spcAft>
                <a:spcPts val="0"/>
              </a:spcAft>
              <a:buNone/>
            </a:pPr>
            <a:endParaRPr/>
          </a:p>
        </p:txBody>
      </p:sp>
      <p:sp>
        <p:nvSpPr>
          <p:cNvPr id="366" name="Google Shape;36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9" name="Google Shape;37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6" name="Google Shape;38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2" name="Google Shape;39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8" name="Google Shape;39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4" name="Google Shape;40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GB"/>
              <a:t>TIFF</a:t>
            </a:r>
            <a:endParaRPr/>
          </a:p>
          <a:p>
            <a:pPr marL="228600" lvl="0" indent="-228600" algn="l" rtl="0">
              <a:spcBef>
                <a:spcPts val="0"/>
              </a:spcBef>
              <a:spcAft>
                <a:spcPts val="0"/>
              </a:spcAft>
              <a:buClr>
                <a:schemeClr val="dk1"/>
              </a:buClr>
              <a:buSzPts val="1200"/>
              <a:buFont typeface="Calibri"/>
              <a:buAutoNum type="arabicPeriod"/>
            </a:pPr>
            <a:r>
              <a:rPr lang="en-GB"/>
              <a:t>MP3</a:t>
            </a:r>
            <a:endParaRPr/>
          </a:p>
          <a:p>
            <a:pPr marL="228600" lvl="0" indent="-228600" algn="l" rtl="0">
              <a:spcBef>
                <a:spcPts val="0"/>
              </a:spcBef>
              <a:spcAft>
                <a:spcPts val="0"/>
              </a:spcAft>
              <a:buClr>
                <a:schemeClr val="dk1"/>
              </a:buClr>
              <a:buSzPts val="1200"/>
              <a:buFont typeface="Calibri"/>
              <a:buAutoNum type="arabicPeriod"/>
            </a:pPr>
            <a:r>
              <a:rPr lang="en-GB"/>
              <a:t>WMV</a:t>
            </a:r>
            <a:endParaRPr/>
          </a:p>
          <a:p>
            <a:pPr marL="228600" lvl="0" indent="-228600" algn="l" rtl="0">
              <a:spcBef>
                <a:spcPts val="0"/>
              </a:spcBef>
              <a:spcAft>
                <a:spcPts val="0"/>
              </a:spcAft>
              <a:buClr>
                <a:schemeClr val="dk1"/>
              </a:buClr>
              <a:buSzPts val="1200"/>
              <a:buFont typeface="Calibri"/>
              <a:buAutoNum type="arabicPeriod"/>
            </a:pPr>
            <a:r>
              <a:rPr lang="en-GB"/>
              <a:t>PDF</a:t>
            </a:r>
            <a:endParaRPr/>
          </a:p>
          <a:p>
            <a:pPr marL="228600" lvl="0" indent="-152400" algn="l" rtl="0">
              <a:spcBef>
                <a:spcPts val="0"/>
              </a:spcBef>
              <a:spcAft>
                <a:spcPts val="0"/>
              </a:spcAft>
              <a:buClr>
                <a:schemeClr val="dk1"/>
              </a:buClr>
              <a:buSzPts val="1200"/>
              <a:buFont typeface="Calibri"/>
              <a:buNone/>
            </a:pPr>
            <a:endParaRPr/>
          </a:p>
        </p:txBody>
      </p:sp>
      <p:sp>
        <p:nvSpPr>
          <p:cNvPr id="405" name="Google Shape;40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5" name="Google Shape;41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3" name="Google Shape;42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0" name="Google Shape;43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9" name="Google Shape;43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5" name="Google Shape;44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3" name="Google Shape;45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1" name="Google Shape;461;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8" name="Google Shape;46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5" name="Google Shape;47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3" name="Google Shape;48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9" name="Google Shape;48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5" name="Google Shape;49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3" name="Google Shape;50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9" name="Google Shape;509;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3" name="Google Shape;52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1" name="Google Shape;53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1" name="Google Shape;54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0" name="Google Shape;55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9" name="Google Shape;55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7" name="Google Shape;567;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4" name="Google Shape;57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1" name="Google Shape;58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7" name="Google Shape;59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3" name="Google Shape;603;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1" name="Google Shape;61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9" name="Google Shape;61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GB"/>
              <a:t>Mouse – Input</a:t>
            </a:r>
            <a:endParaRPr/>
          </a:p>
          <a:p>
            <a:pPr marL="228600" lvl="0" indent="-228600" algn="l" rtl="0">
              <a:spcBef>
                <a:spcPts val="360"/>
              </a:spcBef>
              <a:spcAft>
                <a:spcPts val="0"/>
              </a:spcAft>
              <a:buClr>
                <a:schemeClr val="dk1"/>
              </a:buClr>
              <a:buSzPts val="1200"/>
              <a:buFont typeface="Calibri"/>
              <a:buAutoNum type="arabicPeriod"/>
            </a:pPr>
            <a:r>
              <a:rPr lang="en-GB"/>
              <a:t>3D Printer – Output</a:t>
            </a:r>
            <a:endParaRPr/>
          </a:p>
          <a:p>
            <a:pPr marL="228600" lvl="0" indent="-228600" algn="l" rtl="0">
              <a:spcBef>
                <a:spcPts val="360"/>
              </a:spcBef>
              <a:spcAft>
                <a:spcPts val="0"/>
              </a:spcAft>
              <a:buClr>
                <a:schemeClr val="dk1"/>
              </a:buClr>
              <a:buSzPts val="1200"/>
              <a:buFont typeface="Calibri"/>
              <a:buAutoNum type="arabicPeriod"/>
            </a:pPr>
            <a:r>
              <a:rPr lang="en-GB"/>
              <a:t>Storage Devices</a:t>
            </a:r>
            <a:endParaRPr/>
          </a:p>
          <a:p>
            <a:pPr marL="228600" lvl="0" indent="-228600" algn="l" rtl="0">
              <a:spcBef>
                <a:spcPts val="360"/>
              </a:spcBef>
              <a:spcAft>
                <a:spcPts val="0"/>
              </a:spcAft>
              <a:buClr>
                <a:schemeClr val="dk1"/>
              </a:buClr>
              <a:buSzPts val="1200"/>
              <a:buFont typeface="Calibri"/>
              <a:buAutoNum type="arabicPeriod"/>
            </a:pPr>
            <a:r>
              <a:rPr lang="en-GB"/>
              <a:t>Microphone – Input</a:t>
            </a:r>
            <a:endParaRPr/>
          </a:p>
          <a:p>
            <a:pPr marL="228600" lvl="0" indent="-228600" algn="l" rtl="0">
              <a:spcBef>
                <a:spcPts val="360"/>
              </a:spcBef>
              <a:spcAft>
                <a:spcPts val="0"/>
              </a:spcAft>
              <a:buClr>
                <a:schemeClr val="dk1"/>
              </a:buClr>
              <a:buSzPts val="1200"/>
              <a:buFont typeface="Calibri"/>
              <a:buAutoNum type="arabicPeriod"/>
            </a:pPr>
            <a:r>
              <a:rPr lang="en-GB"/>
              <a:t>Touch Screen – Input &amp; Output</a:t>
            </a:r>
            <a:endParaRPr/>
          </a:p>
          <a:p>
            <a:pPr marL="228600" lvl="0" indent="-228600" algn="l" rtl="0">
              <a:spcBef>
                <a:spcPts val="360"/>
              </a:spcBef>
              <a:spcAft>
                <a:spcPts val="0"/>
              </a:spcAft>
              <a:buClr>
                <a:schemeClr val="dk1"/>
              </a:buClr>
              <a:buSzPts val="1200"/>
              <a:buFont typeface="Calibri"/>
              <a:buAutoNum type="arabicPeriod"/>
            </a:pPr>
            <a:r>
              <a:rPr lang="en-GB"/>
              <a:t>Speakers - Output</a:t>
            </a:r>
            <a:endParaRPr/>
          </a:p>
        </p:txBody>
      </p:sp>
      <p:sp>
        <p:nvSpPr>
          <p:cNvPr id="628" name="Google Shape;628;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9" name="Google Shape;63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5" name="Google Shape;64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1" name="Google Shape;651;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7" name="Google Shape;657;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4" name="Google Shape;664;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1" name="Google Shape;671;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8" name="Google Shape;678;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5" name="Google Shape;685;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6" name="Google Shape;706;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3" name="Google Shape;713;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0" name="Google Shape;720;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6" name="Google Shape;726;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5" name="Google Shape;735;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084c00812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084c00812_1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GB"/>
              <a:t>In pairs, the pupils will look at the file size of a word document on their computer and download an image of a dog and compare the file size before discussing with the rest of the class</a:t>
            </a:r>
            <a:endParaRPr/>
          </a:p>
          <a:p>
            <a:pPr marL="0" lvl="0" indent="0" algn="l" rtl="0">
              <a:spcBef>
                <a:spcPts val="360"/>
              </a:spcBef>
              <a:spcAft>
                <a:spcPts val="0"/>
              </a:spcAft>
              <a:buNone/>
            </a:pPr>
            <a:endParaRPr/>
          </a:p>
        </p:txBody>
      </p:sp>
      <p:sp>
        <p:nvSpPr>
          <p:cNvPr id="161" name="Google Shape;161;g6084c00812_1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2" name="Google Shape;742;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8" name="Google Shape;748;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5" name="Google Shape;75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5" name="Google Shape;765;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2" name="Google Shape;772;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9" name="Google Shape;779;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6" name="Google Shape;786;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3" name="Google Shape;793;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0" name="Google Shape;800;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6" name="Google Shape;806;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8" name="Google Shape;16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2" name="Google Shape;812;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8" name="Google Shape;818;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5" name="Google Shape;825;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4" name="Google Shape;834;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0" name="Google Shape;840;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7" name="Google Shape;847;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4" name="Google Shape;854;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1" name="Google Shape;861;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8" name="Google Shape;868;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4" name="Google Shape;874;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1" name="Google Shape;21;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1pPr>
            <a:lvl2pPr marL="0" marR="0" lvl="1"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2pPr>
            <a:lvl3pPr marL="0" marR="0" lvl="2"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3pPr>
            <a:lvl4pPr marL="0" marR="0" lvl="3"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4pPr>
            <a:lvl5pPr marL="0" marR="0" lvl="4"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5pPr>
            <a:lvl6pPr marL="0" marR="0" lvl="5"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6pPr>
            <a:lvl7pPr marL="0" marR="0" lvl="6"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7pPr>
            <a:lvl8pPr marL="0" marR="0" lvl="7"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8pPr>
            <a:lvl9pPr marL="0" marR="0" lvl="8"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3" name="Google Shape;93;p11"/>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Lucida Sans"/>
                <a:ea typeface="Lucida Sans"/>
                <a:cs typeface="Lucida Sans"/>
                <a:sym typeface="Lucida Sans"/>
              </a:defRPr>
            </a:lvl1pPr>
            <a:lvl2pPr marL="0" marR="0" lvl="1" indent="0" algn="r">
              <a:spcBef>
                <a:spcPts val="0"/>
              </a:spcBef>
              <a:spcAft>
                <a:spcPts val="0"/>
              </a:spcAft>
              <a:buNone/>
              <a:defRPr sz="1000">
                <a:solidFill>
                  <a:schemeClr val="dk1"/>
                </a:solidFill>
                <a:latin typeface="Lucida Sans"/>
                <a:ea typeface="Lucida Sans"/>
                <a:cs typeface="Lucida Sans"/>
                <a:sym typeface="Lucida Sans"/>
              </a:defRPr>
            </a:lvl2pPr>
            <a:lvl3pPr marL="0" marR="0" lvl="2" indent="0" algn="r">
              <a:spcBef>
                <a:spcPts val="0"/>
              </a:spcBef>
              <a:spcAft>
                <a:spcPts val="0"/>
              </a:spcAft>
              <a:buNone/>
              <a:defRPr sz="1000">
                <a:solidFill>
                  <a:schemeClr val="dk1"/>
                </a:solidFill>
                <a:latin typeface="Lucida Sans"/>
                <a:ea typeface="Lucida Sans"/>
                <a:cs typeface="Lucida Sans"/>
                <a:sym typeface="Lucida Sans"/>
              </a:defRPr>
            </a:lvl3pPr>
            <a:lvl4pPr marL="0" marR="0" lvl="3" indent="0" algn="r">
              <a:spcBef>
                <a:spcPts val="0"/>
              </a:spcBef>
              <a:spcAft>
                <a:spcPts val="0"/>
              </a:spcAft>
              <a:buNone/>
              <a:defRPr sz="1000">
                <a:solidFill>
                  <a:schemeClr val="dk1"/>
                </a:solidFill>
                <a:latin typeface="Lucida Sans"/>
                <a:ea typeface="Lucida Sans"/>
                <a:cs typeface="Lucida Sans"/>
                <a:sym typeface="Lucida Sans"/>
              </a:defRPr>
            </a:lvl4pPr>
            <a:lvl5pPr marL="0" marR="0" lvl="4" indent="0" algn="r">
              <a:spcBef>
                <a:spcPts val="0"/>
              </a:spcBef>
              <a:spcAft>
                <a:spcPts val="0"/>
              </a:spcAft>
              <a:buNone/>
              <a:defRPr sz="1000">
                <a:solidFill>
                  <a:schemeClr val="dk1"/>
                </a:solidFill>
                <a:latin typeface="Lucida Sans"/>
                <a:ea typeface="Lucida Sans"/>
                <a:cs typeface="Lucida Sans"/>
                <a:sym typeface="Lucida Sans"/>
              </a:defRPr>
            </a:lvl5pPr>
            <a:lvl6pPr marL="0" marR="0" lvl="5" indent="0" algn="r">
              <a:spcBef>
                <a:spcPts val="0"/>
              </a:spcBef>
              <a:spcAft>
                <a:spcPts val="0"/>
              </a:spcAft>
              <a:buNone/>
              <a:defRPr sz="1000">
                <a:solidFill>
                  <a:schemeClr val="dk1"/>
                </a:solidFill>
                <a:latin typeface="Lucida Sans"/>
                <a:ea typeface="Lucida Sans"/>
                <a:cs typeface="Lucida Sans"/>
                <a:sym typeface="Lucida Sans"/>
              </a:defRPr>
            </a:lvl6pPr>
            <a:lvl7pPr marL="0" marR="0" lvl="6" indent="0" algn="r">
              <a:spcBef>
                <a:spcPts val="0"/>
              </a:spcBef>
              <a:spcAft>
                <a:spcPts val="0"/>
              </a:spcAft>
              <a:buNone/>
              <a:defRPr sz="1000">
                <a:solidFill>
                  <a:schemeClr val="dk1"/>
                </a:solidFill>
                <a:latin typeface="Lucida Sans"/>
                <a:ea typeface="Lucida Sans"/>
                <a:cs typeface="Lucida Sans"/>
                <a:sym typeface="Lucida Sans"/>
              </a:defRPr>
            </a:lvl7pPr>
            <a:lvl8pPr marL="0" marR="0" lvl="7" indent="0" algn="r">
              <a:spcBef>
                <a:spcPts val="0"/>
              </a:spcBef>
              <a:spcAft>
                <a:spcPts val="0"/>
              </a:spcAft>
              <a:buNone/>
              <a:defRPr sz="1000">
                <a:solidFill>
                  <a:schemeClr val="dk1"/>
                </a:solidFill>
                <a:latin typeface="Lucida Sans"/>
                <a:ea typeface="Lucida Sans"/>
                <a:cs typeface="Lucida Sans"/>
                <a:sym typeface="Lucida Sans"/>
              </a:defRPr>
            </a:lvl8pPr>
            <a:lvl9pPr marL="0" marR="0" lvl="8" indent="0" algn="r">
              <a:spcBef>
                <a:spcPts val="0"/>
              </a:spcBef>
              <a:spcAft>
                <a:spcPts val="0"/>
              </a:spcAft>
              <a:buNone/>
              <a:defRPr sz="1000">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9" name="Google Shape;99;p12"/>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Lucida Sans"/>
                <a:ea typeface="Lucida Sans"/>
                <a:cs typeface="Lucida Sans"/>
                <a:sym typeface="Lucida Sans"/>
              </a:defRPr>
            </a:lvl1pPr>
            <a:lvl2pPr marL="0" marR="0" lvl="1" indent="0" algn="r">
              <a:spcBef>
                <a:spcPts val="0"/>
              </a:spcBef>
              <a:spcAft>
                <a:spcPts val="0"/>
              </a:spcAft>
              <a:buNone/>
              <a:defRPr sz="1000">
                <a:solidFill>
                  <a:schemeClr val="dk1"/>
                </a:solidFill>
                <a:latin typeface="Lucida Sans"/>
                <a:ea typeface="Lucida Sans"/>
                <a:cs typeface="Lucida Sans"/>
                <a:sym typeface="Lucida Sans"/>
              </a:defRPr>
            </a:lvl2pPr>
            <a:lvl3pPr marL="0" marR="0" lvl="2" indent="0" algn="r">
              <a:spcBef>
                <a:spcPts val="0"/>
              </a:spcBef>
              <a:spcAft>
                <a:spcPts val="0"/>
              </a:spcAft>
              <a:buNone/>
              <a:defRPr sz="1000">
                <a:solidFill>
                  <a:schemeClr val="dk1"/>
                </a:solidFill>
                <a:latin typeface="Lucida Sans"/>
                <a:ea typeface="Lucida Sans"/>
                <a:cs typeface="Lucida Sans"/>
                <a:sym typeface="Lucida Sans"/>
              </a:defRPr>
            </a:lvl3pPr>
            <a:lvl4pPr marL="0" marR="0" lvl="3" indent="0" algn="r">
              <a:spcBef>
                <a:spcPts val="0"/>
              </a:spcBef>
              <a:spcAft>
                <a:spcPts val="0"/>
              </a:spcAft>
              <a:buNone/>
              <a:defRPr sz="1000">
                <a:solidFill>
                  <a:schemeClr val="dk1"/>
                </a:solidFill>
                <a:latin typeface="Lucida Sans"/>
                <a:ea typeface="Lucida Sans"/>
                <a:cs typeface="Lucida Sans"/>
                <a:sym typeface="Lucida Sans"/>
              </a:defRPr>
            </a:lvl4pPr>
            <a:lvl5pPr marL="0" marR="0" lvl="4" indent="0" algn="r">
              <a:spcBef>
                <a:spcPts val="0"/>
              </a:spcBef>
              <a:spcAft>
                <a:spcPts val="0"/>
              </a:spcAft>
              <a:buNone/>
              <a:defRPr sz="1000">
                <a:solidFill>
                  <a:schemeClr val="dk1"/>
                </a:solidFill>
                <a:latin typeface="Lucida Sans"/>
                <a:ea typeface="Lucida Sans"/>
                <a:cs typeface="Lucida Sans"/>
                <a:sym typeface="Lucida Sans"/>
              </a:defRPr>
            </a:lvl5pPr>
            <a:lvl6pPr marL="0" marR="0" lvl="5" indent="0" algn="r">
              <a:spcBef>
                <a:spcPts val="0"/>
              </a:spcBef>
              <a:spcAft>
                <a:spcPts val="0"/>
              </a:spcAft>
              <a:buNone/>
              <a:defRPr sz="1000">
                <a:solidFill>
                  <a:schemeClr val="dk1"/>
                </a:solidFill>
                <a:latin typeface="Lucida Sans"/>
                <a:ea typeface="Lucida Sans"/>
                <a:cs typeface="Lucida Sans"/>
                <a:sym typeface="Lucida Sans"/>
              </a:defRPr>
            </a:lvl6pPr>
            <a:lvl7pPr marL="0" marR="0" lvl="6" indent="0" algn="r">
              <a:spcBef>
                <a:spcPts val="0"/>
              </a:spcBef>
              <a:spcAft>
                <a:spcPts val="0"/>
              </a:spcAft>
              <a:buNone/>
              <a:defRPr sz="1000">
                <a:solidFill>
                  <a:schemeClr val="dk1"/>
                </a:solidFill>
                <a:latin typeface="Lucida Sans"/>
                <a:ea typeface="Lucida Sans"/>
                <a:cs typeface="Lucida Sans"/>
                <a:sym typeface="Lucida Sans"/>
              </a:defRPr>
            </a:lvl7pPr>
            <a:lvl8pPr marL="0" marR="0" lvl="7" indent="0" algn="r">
              <a:spcBef>
                <a:spcPts val="0"/>
              </a:spcBef>
              <a:spcAft>
                <a:spcPts val="0"/>
              </a:spcAft>
              <a:buNone/>
              <a:defRPr sz="1000">
                <a:solidFill>
                  <a:schemeClr val="dk1"/>
                </a:solidFill>
                <a:latin typeface="Lucida Sans"/>
                <a:ea typeface="Lucida Sans"/>
                <a:cs typeface="Lucida Sans"/>
                <a:sym typeface="Lucida Sans"/>
              </a:defRPr>
            </a:lvl8pPr>
            <a:lvl9pPr marL="0" marR="0" lvl="8" indent="0" algn="r">
              <a:spcBef>
                <a:spcPts val="0"/>
              </a:spcBef>
              <a:spcAft>
                <a:spcPts val="0"/>
              </a:spcAft>
              <a:buNone/>
              <a:defRPr sz="1000">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5"/>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8" name="Google Shape;28;p3"/>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5"/>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9" name="Google Shape;29;p3"/>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lvl1pPr marL="457200" lvl="0" indent="-332232" algn="l">
              <a:spcBef>
                <a:spcPts val="400"/>
              </a:spcBef>
              <a:spcAft>
                <a:spcPts val="0"/>
              </a:spcAft>
              <a:buSzPts val="1632"/>
              <a:buChar char="🞂"/>
              <a:defRPr sz="2400"/>
            </a:lvl1pPr>
            <a:lvl2pPr marL="914400" lvl="1" indent="-355600" algn="l">
              <a:spcBef>
                <a:spcPts val="325"/>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0" name="Google Shape;30;p3"/>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lvl1pPr marL="457200" lvl="0" indent="-332232" algn="l">
              <a:spcBef>
                <a:spcPts val="0"/>
              </a:spcBef>
              <a:spcAft>
                <a:spcPts val="0"/>
              </a:spcAft>
              <a:buSzPts val="1632"/>
              <a:buChar char="🞂"/>
              <a:defRPr sz="2400"/>
            </a:lvl1pPr>
            <a:lvl2pPr marL="914400" lvl="1" indent="-355600" algn="l">
              <a:spcBef>
                <a:spcPts val="325"/>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1" name="Google Shape;31;p3"/>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1pPr>
            <a:lvl2pPr marL="0" marR="0" lvl="1"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2pPr>
            <a:lvl3pPr marL="0" marR="0" lvl="2"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3pPr>
            <a:lvl4pPr marL="0" marR="0" lvl="3"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4pPr>
            <a:lvl5pPr marL="0" marR="0" lvl="4"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5pPr>
            <a:lvl6pPr marL="0" marR="0" lvl="5"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6pPr>
            <a:lvl7pPr marL="0" marR="0" lvl="6"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7pPr>
            <a:lvl8pPr marL="0" marR="0" lvl="7"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8pPr>
            <a:lvl9pPr marL="0" marR="0" lvl="8" indent="0" algn="r">
              <a:spcBef>
                <a:spcPts val="0"/>
              </a:spcBef>
              <a:spcAft>
                <a:spcPts val="0"/>
              </a:spcAft>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4"/>
        <p:cNvGrpSpPr/>
        <p:nvPr/>
      </p:nvGrpSpPr>
      <p:grpSpPr>
        <a:xfrm>
          <a:off x="0" y="0"/>
          <a:ext cx="0" cy="0"/>
          <a:chOff x="0" y="0"/>
          <a:chExt cx="0" cy="0"/>
        </a:xfrm>
      </p:grpSpPr>
      <p:sp>
        <p:nvSpPr>
          <p:cNvPr id="35" name="Google Shape;35;p4"/>
          <p:cNvSpPr/>
          <p:nvPr/>
        </p:nvSpPr>
        <p:spPr>
          <a:xfrm>
            <a:off x="0" y="4664075"/>
            <a:ext cx="9150350"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grpSp>
        <p:nvGrpSpPr>
          <p:cNvPr id="36" name="Google Shape;36;p4"/>
          <p:cNvGrpSpPr/>
          <p:nvPr/>
        </p:nvGrpSpPr>
        <p:grpSpPr>
          <a:xfrm>
            <a:off x="-3175" y="4953000"/>
            <a:ext cx="9147175" cy="1911350"/>
            <a:chOff x="-3765" y="4832896"/>
            <a:chExt cx="9147765" cy="2032192"/>
          </a:xfrm>
        </p:grpSpPr>
        <p:sp>
          <p:nvSpPr>
            <p:cNvPr id="37" name="Google Shape;37;p4"/>
            <p:cNvSpPr/>
            <p:nvPr/>
          </p:nvSpPr>
          <p:spPr>
            <a:xfrm>
              <a:off x="1687032" y="4832896"/>
              <a:ext cx="7456968" cy="518176"/>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38" name="Google Shape;38;p4"/>
            <p:cNvSpPr/>
            <p:nvPr/>
          </p:nvSpPr>
          <p:spPr>
            <a:xfrm>
              <a:off x="35926" y="5135025"/>
              <a:ext cx="9108074" cy="838869"/>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39" name="Google Shape;39;p4"/>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40" name="Google Shape;40;p4"/>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41" name="Google Shape;41;p4"/>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8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lvl1pPr marR="64008" lvl="0" algn="r">
              <a:spcBef>
                <a:spcPts val="400"/>
              </a:spcBef>
              <a:spcAft>
                <a:spcPts val="0"/>
              </a:spcAft>
              <a:buSzPts val="1836"/>
              <a:buNone/>
              <a:defRPr>
                <a:solidFill>
                  <a:schemeClr val="dk2"/>
                </a:solidFill>
              </a:defRPr>
            </a:lvl1pPr>
            <a:lvl2pPr lvl="1" algn="ctr">
              <a:spcBef>
                <a:spcPts val="325"/>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sp>
        <p:nvSpPr>
          <p:cNvPr id="43" name="Google Shape;43;p4"/>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rgbClr val="FFFFFF"/>
                </a:solidFill>
                <a:latin typeface="Lucida Sans"/>
                <a:ea typeface="Lucida Sans"/>
                <a:cs typeface="Lucida Sans"/>
                <a:sym typeface="Lucida Sans"/>
              </a:defRPr>
            </a:lvl1pPr>
            <a:lvl2pPr marL="0" marR="0" lvl="1" indent="0" algn="r">
              <a:spcBef>
                <a:spcPts val="0"/>
              </a:spcBef>
              <a:spcAft>
                <a:spcPts val="0"/>
              </a:spcAft>
              <a:buNone/>
              <a:defRPr sz="1000">
                <a:solidFill>
                  <a:srgbClr val="FFFFFF"/>
                </a:solidFill>
                <a:latin typeface="Lucida Sans"/>
                <a:ea typeface="Lucida Sans"/>
                <a:cs typeface="Lucida Sans"/>
                <a:sym typeface="Lucida Sans"/>
              </a:defRPr>
            </a:lvl2pPr>
            <a:lvl3pPr marL="0" marR="0" lvl="2" indent="0" algn="r">
              <a:spcBef>
                <a:spcPts val="0"/>
              </a:spcBef>
              <a:spcAft>
                <a:spcPts val="0"/>
              </a:spcAft>
              <a:buNone/>
              <a:defRPr sz="1000">
                <a:solidFill>
                  <a:srgbClr val="FFFFFF"/>
                </a:solidFill>
                <a:latin typeface="Lucida Sans"/>
                <a:ea typeface="Lucida Sans"/>
                <a:cs typeface="Lucida Sans"/>
                <a:sym typeface="Lucida Sans"/>
              </a:defRPr>
            </a:lvl3pPr>
            <a:lvl4pPr marL="0" marR="0" lvl="3" indent="0" algn="r">
              <a:spcBef>
                <a:spcPts val="0"/>
              </a:spcBef>
              <a:spcAft>
                <a:spcPts val="0"/>
              </a:spcAft>
              <a:buNone/>
              <a:defRPr sz="1000">
                <a:solidFill>
                  <a:srgbClr val="FFFFFF"/>
                </a:solidFill>
                <a:latin typeface="Lucida Sans"/>
                <a:ea typeface="Lucida Sans"/>
                <a:cs typeface="Lucida Sans"/>
                <a:sym typeface="Lucida Sans"/>
              </a:defRPr>
            </a:lvl4pPr>
            <a:lvl5pPr marL="0" marR="0" lvl="4" indent="0" algn="r">
              <a:spcBef>
                <a:spcPts val="0"/>
              </a:spcBef>
              <a:spcAft>
                <a:spcPts val="0"/>
              </a:spcAft>
              <a:buNone/>
              <a:defRPr sz="1000">
                <a:solidFill>
                  <a:srgbClr val="FFFFFF"/>
                </a:solidFill>
                <a:latin typeface="Lucida Sans"/>
                <a:ea typeface="Lucida Sans"/>
                <a:cs typeface="Lucida Sans"/>
                <a:sym typeface="Lucida Sans"/>
              </a:defRPr>
            </a:lvl5pPr>
            <a:lvl6pPr marL="0" marR="0" lvl="5" indent="0" algn="r">
              <a:spcBef>
                <a:spcPts val="0"/>
              </a:spcBef>
              <a:spcAft>
                <a:spcPts val="0"/>
              </a:spcAft>
              <a:buNone/>
              <a:defRPr sz="1000">
                <a:solidFill>
                  <a:srgbClr val="FFFFFF"/>
                </a:solidFill>
                <a:latin typeface="Lucida Sans"/>
                <a:ea typeface="Lucida Sans"/>
                <a:cs typeface="Lucida Sans"/>
                <a:sym typeface="Lucida Sans"/>
              </a:defRPr>
            </a:lvl6pPr>
            <a:lvl7pPr marL="0" marR="0" lvl="6" indent="0" algn="r">
              <a:spcBef>
                <a:spcPts val="0"/>
              </a:spcBef>
              <a:spcAft>
                <a:spcPts val="0"/>
              </a:spcAft>
              <a:buNone/>
              <a:defRPr sz="1000">
                <a:solidFill>
                  <a:srgbClr val="FFFFFF"/>
                </a:solidFill>
                <a:latin typeface="Lucida Sans"/>
                <a:ea typeface="Lucida Sans"/>
                <a:cs typeface="Lucida Sans"/>
                <a:sym typeface="Lucida Sans"/>
              </a:defRPr>
            </a:lvl7pPr>
            <a:lvl8pPr marL="0" marR="0" lvl="7" indent="0" algn="r">
              <a:spcBef>
                <a:spcPts val="0"/>
              </a:spcBef>
              <a:spcAft>
                <a:spcPts val="0"/>
              </a:spcAft>
              <a:buNone/>
              <a:defRPr sz="1000">
                <a:solidFill>
                  <a:srgbClr val="FFFFFF"/>
                </a:solidFill>
                <a:latin typeface="Lucida Sans"/>
                <a:ea typeface="Lucida Sans"/>
                <a:cs typeface="Lucida Sans"/>
                <a:sym typeface="Lucida Sans"/>
              </a:defRPr>
            </a:lvl8pPr>
            <a:lvl9pPr marL="0" marR="0" lvl="8" indent="0" algn="r">
              <a:spcBef>
                <a:spcPts val="0"/>
              </a:spcBef>
              <a:spcAft>
                <a:spcPts val="0"/>
              </a:spcAft>
              <a:buNone/>
              <a:defRPr sz="1000">
                <a:solidFill>
                  <a:srgbClr val="FFFFFF"/>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5"/>
          <p:cNvSpPr/>
          <p:nvPr/>
        </p:nvSpPr>
        <p:spPr>
          <a:xfrm>
            <a:off x="3636963" y="3005138"/>
            <a:ext cx="182562"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8" name="Google Shape;48;p5"/>
          <p:cNvSpPr/>
          <p:nvPr/>
        </p:nvSpPr>
        <p:spPr>
          <a:xfrm>
            <a:off x="3449638" y="3005138"/>
            <a:ext cx="18415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9" name="Google Shape;49;p5"/>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lt2"/>
              </a:buClr>
              <a:buSzPts val="4800"/>
              <a:buFont typeface="Lucida Sans"/>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564"/>
              <a:buNone/>
              <a:defRPr sz="2300">
                <a:solidFill>
                  <a:schemeClr val="lt1"/>
                </a:solidFill>
              </a:defRPr>
            </a:lvl1pPr>
            <a:lvl2pPr marL="914400" lvl="1" indent="-228600" algn="l">
              <a:spcBef>
                <a:spcPts val="325"/>
              </a:spcBef>
              <a:spcAft>
                <a:spcPts val="0"/>
              </a:spcAft>
              <a:buSzPts val="1800"/>
              <a:buNone/>
              <a:defRPr sz="1800">
                <a:solidFill>
                  <a:schemeClr val="lt1"/>
                </a:solidFill>
              </a:defRPr>
            </a:lvl2pPr>
            <a:lvl3pPr marL="1371600" lvl="2" indent="-228600" algn="l">
              <a:spcBef>
                <a:spcPts val="350"/>
              </a:spcBef>
              <a:spcAft>
                <a:spcPts val="0"/>
              </a:spcAft>
              <a:buSzPts val="1600"/>
              <a:buNone/>
              <a:defRPr sz="1600">
                <a:solidFill>
                  <a:schemeClr val="lt1"/>
                </a:solidFill>
              </a:defRPr>
            </a:lvl3pPr>
            <a:lvl4pPr marL="1828800" lvl="3" indent="-228600" algn="l">
              <a:spcBef>
                <a:spcPts val="350"/>
              </a:spcBef>
              <a:spcAft>
                <a:spcPts val="0"/>
              </a:spcAft>
              <a:buSzPts val="1400"/>
              <a:buNone/>
              <a:defRPr sz="1400">
                <a:solidFill>
                  <a:schemeClr val="lt1"/>
                </a:solidFill>
              </a:defRPr>
            </a:lvl4pPr>
            <a:lvl5pPr marL="2286000" lvl="4" indent="-228600" algn="l">
              <a:spcBef>
                <a:spcPts val="350"/>
              </a:spcBef>
              <a:spcAft>
                <a:spcPts val="0"/>
              </a:spcAft>
              <a:buSzPts val="1400"/>
              <a:buNone/>
              <a:defRPr sz="1400">
                <a:solidFill>
                  <a:schemeClr val="lt1"/>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1" name="Google Shape;51;p5"/>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Lucida Sans"/>
                <a:ea typeface="Lucida Sans"/>
                <a:cs typeface="Lucida Sans"/>
                <a:sym typeface="Lucida Sans"/>
              </a:defRPr>
            </a:lvl1pPr>
            <a:lvl2pPr marL="0" marR="0" lvl="1" indent="0" algn="r">
              <a:spcBef>
                <a:spcPts val="0"/>
              </a:spcBef>
              <a:spcAft>
                <a:spcPts val="0"/>
              </a:spcAft>
              <a:buNone/>
              <a:defRPr sz="1000">
                <a:solidFill>
                  <a:schemeClr val="lt1"/>
                </a:solidFill>
                <a:latin typeface="Lucida Sans"/>
                <a:ea typeface="Lucida Sans"/>
                <a:cs typeface="Lucida Sans"/>
                <a:sym typeface="Lucida Sans"/>
              </a:defRPr>
            </a:lvl2pPr>
            <a:lvl3pPr marL="0" marR="0" lvl="2" indent="0" algn="r">
              <a:spcBef>
                <a:spcPts val="0"/>
              </a:spcBef>
              <a:spcAft>
                <a:spcPts val="0"/>
              </a:spcAft>
              <a:buNone/>
              <a:defRPr sz="1000">
                <a:solidFill>
                  <a:schemeClr val="lt1"/>
                </a:solidFill>
                <a:latin typeface="Lucida Sans"/>
                <a:ea typeface="Lucida Sans"/>
                <a:cs typeface="Lucida Sans"/>
                <a:sym typeface="Lucida Sans"/>
              </a:defRPr>
            </a:lvl3pPr>
            <a:lvl4pPr marL="0" marR="0" lvl="3" indent="0" algn="r">
              <a:spcBef>
                <a:spcPts val="0"/>
              </a:spcBef>
              <a:spcAft>
                <a:spcPts val="0"/>
              </a:spcAft>
              <a:buNone/>
              <a:defRPr sz="1000">
                <a:solidFill>
                  <a:schemeClr val="lt1"/>
                </a:solidFill>
                <a:latin typeface="Lucida Sans"/>
                <a:ea typeface="Lucida Sans"/>
                <a:cs typeface="Lucida Sans"/>
                <a:sym typeface="Lucida Sans"/>
              </a:defRPr>
            </a:lvl4pPr>
            <a:lvl5pPr marL="0" marR="0" lvl="4" indent="0" algn="r">
              <a:spcBef>
                <a:spcPts val="0"/>
              </a:spcBef>
              <a:spcAft>
                <a:spcPts val="0"/>
              </a:spcAft>
              <a:buNone/>
              <a:defRPr sz="1000">
                <a:solidFill>
                  <a:schemeClr val="lt1"/>
                </a:solidFill>
                <a:latin typeface="Lucida Sans"/>
                <a:ea typeface="Lucida Sans"/>
                <a:cs typeface="Lucida Sans"/>
                <a:sym typeface="Lucida Sans"/>
              </a:defRPr>
            </a:lvl5pPr>
            <a:lvl6pPr marL="0" marR="0" lvl="5" indent="0" algn="r">
              <a:spcBef>
                <a:spcPts val="0"/>
              </a:spcBef>
              <a:spcAft>
                <a:spcPts val="0"/>
              </a:spcAft>
              <a:buNone/>
              <a:defRPr sz="1000">
                <a:solidFill>
                  <a:schemeClr val="lt1"/>
                </a:solidFill>
                <a:latin typeface="Lucida Sans"/>
                <a:ea typeface="Lucida Sans"/>
                <a:cs typeface="Lucida Sans"/>
                <a:sym typeface="Lucida Sans"/>
              </a:defRPr>
            </a:lvl6pPr>
            <a:lvl7pPr marL="0" marR="0" lvl="6" indent="0" algn="r">
              <a:spcBef>
                <a:spcPts val="0"/>
              </a:spcBef>
              <a:spcAft>
                <a:spcPts val="0"/>
              </a:spcAft>
              <a:buNone/>
              <a:defRPr sz="1000">
                <a:solidFill>
                  <a:schemeClr val="lt1"/>
                </a:solidFill>
                <a:latin typeface="Lucida Sans"/>
                <a:ea typeface="Lucida Sans"/>
                <a:cs typeface="Lucida Sans"/>
                <a:sym typeface="Lucida Sans"/>
              </a:defRPr>
            </a:lvl7pPr>
            <a:lvl8pPr marL="0" marR="0" lvl="7" indent="0" algn="r">
              <a:spcBef>
                <a:spcPts val="0"/>
              </a:spcBef>
              <a:spcAft>
                <a:spcPts val="0"/>
              </a:spcAft>
              <a:buNone/>
              <a:defRPr sz="1000">
                <a:solidFill>
                  <a:schemeClr val="lt1"/>
                </a:solidFill>
                <a:latin typeface="Lucida Sans"/>
                <a:ea typeface="Lucida Sans"/>
                <a:cs typeface="Lucida Sans"/>
                <a:sym typeface="Lucida Sans"/>
              </a:defRPr>
            </a:lvl8pPr>
            <a:lvl9pPr marL="0" marR="0" lvl="8" indent="0" algn="r">
              <a:spcBef>
                <a:spcPts val="0"/>
              </a:spcBef>
              <a:spcAft>
                <a:spcPts val="0"/>
              </a:spcAft>
              <a:buNone/>
              <a:defRPr sz="100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6"/>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l">
              <a:spcBef>
                <a:spcPts val="400"/>
              </a:spcBef>
              <a:spcAft>
                <a:spcPts val="0"/>
              </a:spcAft>
              <a:buSzPts val="1904"/>
              <a:buChar char="🞂"/>
              <a:defRPr sz="2800"/>
            </a:lvl1pPr>
            <a:lvl2pPr marL="914400" lvl="1" indent="-381000" algn="l">
              <a:spcBef>
                <a:spcPts val="325"/>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6" name="Google Shape;56;p6"/>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l">
              <a:spcBef>
                <a:spcPts val="400"/>
              </a:spcBef>
              <a:spcAft>
                <a:spcPts val="0"/>
              </a:spcAft>
              <a:buSzPts val="1904"/>
              <a:buChar char="🞂"/>
              <a:defRPr sz="2800"/>
            </a:lvl1pPr>
            <a:lvl2pPr marL="914400" lvl="1" indent="-381000" algn="l">
              <a:spcBef>
                <a:spcPts val="325"/>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7" name="Google Shape;5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Lucida Sans"/>
                <a:ea typeface="Lucida Sans"/>
                <a:cs typeface="Lucida Sans"/>
                <a:sym typeface="Lucida Sans"/>
              </a:defRPr>
            </a:lvl1pPr>
            <a:lvl2pPr marL="0" marR="0" lvl="1" indent="0" algn="r">
              <a:spcBef>
                <a:spcPts val="0"/>
              </a:spcBef>
              <a:spcAft>
                <a:spcPts val="0"/>
              </a:spcAft>
              <a:buNone/>
              <a:defRPr sz="1000">
                <a:solidFill>
                  <a:schemeClr val="lt1"/>
                </a:solidFill>
                <a:latin typeface="Lucida Sans"/>
                <a:ea typeface="Lucida Sans"/>
                <a:cs typeface="Lucida Sans"/>
                <a:sym typeface="Lucida Sans"/>
              </a:defRPr>
            </a:lvl2pPr>
            <a:lvl3pPr marL="0" marR="0" lvl="2" indent="0" algn="r">
              <a:spcBef>
                <a:spcPts val="0"/>
              </a:spcBef>
              <a:spcAft>
                <a:spcPts val="0"/>
              </a:spcAft>
              <a:buNone/>
              <a:defRPr sz="1000">
                <a:solidFill>
                  <a:schemeClr val="lt1"/>
                </a:solidFill>
                <a:latin typeface="Lucida Sans"/>
                <a:ea typeface="Lucida Sans"/>
                <a:cs typeface="Lucida Sans"/>
                <a:sym typeface="Lucida Sans"/>
              </a:defRPr>
            </a:lvl3pPr>
            <a:lvl4pPr marL="0" marR="0" lvl="3" indent="0" algn="r">
              <a:spcBef>
                <a:spcPts val="0"/>
              </a:spcBef>
              <a:spcAft>
                <a:spcPts val="0"/>
              </a:spcAft>
              <a:buNone/>
              <a:defRPr sz="1000">
                <a:solidFill>
                  <a:schemeClr val="lt1"/>
                </a:solidFill>
                <a:latin typeface="Lucida Sans"/>
                <a:ea typeface="Lucida Sans"/>
                <a:cs typeface="Lucida Sans"/>
                <a:sym typeface="Lucida Sans"/>
              </a:defRPr>
            </a:lvl4pPr>
            <a:lvl5pPr marL="0" marR="0" lvl="4" indent="0" algn="r">
              <a:spcBef>
                <a:spcPts val="0"/>
              </a:spcBef>
              <a:spcAft>
                <a:spcPts val="0"/>
              </a:spcAft>
              <a:buNone/>
              <a:defRPr sz="1000">
                <a:solidFill>
                  <a:schemeClr val="lt1"/>
                </a:solidFill>
                <a:latin typeface="Lucida Sans"/>
                <a:ea typeface="Lucida Sans"/>
                <a:cs typeface="Lucida Sans"/>
                <a:sym typeface="Lucida Sans"/>
              </a:defRPr>
            </a:lvl5pPr>
            <a:lvl6pPr marL="0" marR="0" lvl="5" indent="0" algn="r">
              <a:spcBef>
                <a:spcPts val="0"/>
              </a:spcBef>
              <a:spcAft>
                <a:spcPts val="0"/>
              </a:spcAft>
              <a:buNone/>
              <a:defRPr sz="1000">
                <a:solidFill>
                  <a:schemeClr val="lt1"/>
                </a:solidFill>
                <a:latin typeface="Lucida Sans"/>
                <a:ea typeface="Lucida Sans"/>
                <a:cs typeface="Lucida Sans"/>
                <a:sym typeface="Lucida Sans"/>
              </a:defRPr>
            </a:lvl6pPr>
            <a:lvl7pPr marL="0" marR="0" lvl="6" indent="0" algn="r">
              <a:spcBef>
                <a:spcPts val="0"/>
              </a:spcBef>
              <a:spcAft>
                <a:spcPts val="0"/>
              </a:spcAft>
              <a:buNone/>
              <a:defRPr sz="1000">
                <a:solidFill>
                  <a:schemeClr val="lt1"/>
                </a:solidFill>
                <a:latin typeface="Lucida Sans"/>
                <a:ea typeface="Lucida Sans"/>
                <a:cs typeface="Lucida Sans"/>
                <a:sym typeface="Lucida Sans"/>
              </a:defRPr>
            </a:lvl7pPr>
            <a:lvl8pPr marL="0" marR="0" lvl="7" indent="0" algn="r">
              <a:spcBef>
                <a:spcPts val="0"/>
              </a:spcBef>
              <a:spcAft>
                <a:spcPts val="0"/>
              </a:spcAft>
              <a:buNone/>
              <a:defRPr sz="1000">
                <a:solidFill>
                  <a:schemeClr val="lt1"/>
                </a:solidFill>
                <a:latin typeface="Lucida Sans"/>
                <a:ea typeface="Lucida Sans"/>
                <a:cs typeface="Lucida Sans"/>
                <a:sym typeface="Lucida Sans"/>
              </a:defRPr>
            </a:lvl8pPr>
            <a:lvl9pPr marL="0" marR="0" lvl="8" indent="0" algn="r">
              <a:spcBef>
                <a:spcPts val="0"/>
              </a:spcBef>
              <a:spcAft>
                <a:spcPts val="0"/>
              </a:spcAft>
              <a:buNone/>
              <a:defRPr sz="100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Lucida Sans"/>
                <a:ea typeface="Lucida Sans"/>
                <a:cs typeface="Lucida Sans"/>
                <a:sym typeface="Lucida Sans"/>
              </a:defRPr>
            </a:lvl1pPr>
            <a:lvl2pPr marL="0" marR="0" lvl="1" indent="0" algn="r">
              <a:spcBef>
                <a:spcPts val="0"/>
              </a:spcBef>
              <a:spcAft>
                <a:spcPts val="0"/>
              </a:spcAft>
              <a:buNone/>
              <a:defRPr sz="1000">
                <a:solidFill>
                  <a:schemeClr val="lt1"/>
                </a:solidFill>
                <a:latin typeface="Lucida Sans"/>
                <a:ea typeface="Lucida Sans"/>
                <a:cs typeface="Lucida Sans"/>
                <a:sym typeface="Lucida Sans"/>
              </a:defRPr>
            </a:lvl2pPr>
            <a:lvl3pPr marL="0" marR="0" lvl="2" indent="0" algn="r">
              <a:spcBef>
                <a:spcPts val="0"/>
              </a:spcBef>
              <a:spcAft>
                <a:spcPts val="0"/>
              </a:spcAft>
              <a:buNone/>
              <a:defRPr sz="1000">
                <a:solidFill>
                  <a:schemeClr val="lt1"/>
                </a:solidFill>
                <a:latin typeface="Lucida Sans"/>
                <a:ea typeface="Lucida Sans"/>
                <a:cs typeface="Lucida Sans"/>
                <a:sym typeface="Lucida Sans"/>
              </a:defRPr>
            </a:lvl3pPr>
            <a:lvl4pPr marL="0" marR="0" lvl="3" indent="0" algn="r">
              <a:spcBef>
                <a:spcPts val="0"/>
              </a:spcBef>
              <a:spcAft>
                <a:spcPts val="0"/>
              </a:spcAft>
              <a:buNone/>
              <a:defRPr sz="1000">
                <a:solidFill>
                  <a:schemeClr val="lt1"/>
                </a:solidFill>
                <a:latin typeface="Lucida Sans"/>
                <a:ea typeface="Lucida Sans"/>
                <a:cs typeface="Lucida Sans"/>
                <a:sym typeface="Lucida Sans"/>
              </a:defRPr>
            </a:lvl4pPr>
            <a:lvl5pPr marL="0" marR="0" lvl="4" indent="0" algn="r">
              <a:spcBef>
                <a:spcPts val="0"/>
              </a:spcBef>
              <a:spcAft>
                <a:spcPts val="0"/>
              </a:spcAft>
              <a:buNone/>
              <a:defRPr sz="1000">
                <a:solidFill>
                  <a:schemeClr val="lt1"/>
                </a:solidFill>
                <a:latin typeface="Lucida Sans"/>
                <a:ea typeface="Lucida Sans"/>
                <a:cs typeface="Lucida Sans"/>
                <a:sym typeface="Lucida Sans"/>
              </a:defRPr>
            </a:lvl5pPr>
            <a:lvl6pPr marL="0" marR="0" lvl="5" indent="0" algn="r">
              <a:spcBef>
                <a:spcPts val="0"/>
              </a:spcBef>
              <a:spcAft>
                <a:spcPts val="0"/>
              </a:spcAft>
              <a:buNone/>
              <a:defRPr sz="1000">
                <a:solidFill>
                  <a:schemeClr val="lt1"/>
                </a:solidFill>
                <a:latin typeface="Lucida Sans"/>
                <a:ea typeface="Lucida Sans"/>
                <a:cs typeface="Lucida Sans"/>
                <a:sym typeface="Lucida Sans"/>
              </a:defRPr>
            </a:lvl6pPr>
            <a:lvl7pPr marL="0" marR="0" lvl="6" indent="0" algn="r">
              <a:spcBef>
                <a:spcPts val="0"/>
              </a:spcBef>
              <a:spcAft>
                <a:spcPts val="0"/>
              </a:spcAft>
              <a:buNone/>
              <a:defRPr sz="1000">
                <a:solidFill>
                  <a:schemeClr val="lt1"/>
                </a:solidFill>
                <a:latin typeface="Lucida Sans"/>
                <a:ea typeface="Lucida Sans"/>
                <a:cs typeface="Lucida Sans"/>
                <a:sym typeface="Lucida Sans"/>
              </a:defRPr>
            </a:lvl7pPr>
            <a:lvl8pPr marL="0" marR="0" lvl="7" indent="0" algn="r">
              <a:spcBef>
                <a:spcPts val="0"/>
              </a:spcBef>
              <a:spcAft>
                <a:spcPts val="0"/>
              </a:spcAft>
              <a:buNone/>
              <a:defRPr sz="1000">
                <a:solidFill>
                  <a:schemeClr val="lt1"/>
                </a:solidFill>
                <a:latin typeface="Lucida Sans"/>
                <a:ea typeface="Lucida Sans"/>
                <a:cs typeface="Lucida Sans"/>
                <a:sym typeface="Lucida Sans"/>
              </a:defRPr>
            </a:lvl8pPr>
            <a:lvl9pPr marL="0" marR="0" lvl="8" indent="0" algn="r">
              <a:spcBef>
                <a:spcPts val="0"/>
              </a:spcBef>
              <a:spcAft>
                <a:spcPts val="0"/>
              </a:spcAft>
              <a:buNone/>
              <a:defRPr sz="100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Lucida Sans"/>
                <a:ea typeface="Lucida Sans"/>
                <a:cs typeface="Lucida Sans"/>
                <a:sym typeface="Lucida Sans"/>
              </a:defRPr>
            </a:lvl1pPr>
            <a:lvl2pPr marL="0" marR="0" lvl="1" indent="0" algn="r">
              <a:spcBef>
                <a:spcPts val="0"/>
              </a:spcBef>
              <a:spcAft>
                <a:spcPts val="0"/>
              </a:spcAft>
              <a:buNone/>
              <a:defRPr sz="1000">
                <a:solidFill>
                  <a:schemeClr val="dk1"/>
                </a:solidFill>
                <a:latin typeface="Lucida Sans"/>
                <a:ea typeface="Lucida Sans"/>
                <a:cs typeface="Lucida Sans"/>
                <a:sym typeface="Lucida Sans"/>
              </a:defRPr>
            </a:lvl2pPr>
            <a:lvl3pPr marL="0" marR="0" lvl="2" indent="0" algn="r">
              <a:spcBef>
                <a:spcPts val="0"/>
              </a:spcBef>
              <a:spcAft>
                <a:spcPts val="0"/>
              </a:spcAft>
              <a:buNone/>
              <a:defRPr sz="1000">
                <a:solidFill>
                  <a:schemeClr val="dk1"/>
                </a:solidFill>
                <a:latin typeface="Lucida Sans"/>
                <a:ea typeface="Lucida Sans"/>
                <a:cs typeface="Lucida Sans"/>
                <a:sym typeface="Lucida Sans"/>
              </a:defRPr>
            </a:lvl3pPr>
            <a:lvl4pPr marL="0" marR="0" lvl="3" indent="0" algn="r">
              <a:spcBef>
                <a:spcPts val="0"/>
              </a:spcBef>
              <a:spcAft>
                <a:spcPts val="0"/>
              </a:spcAft>
              <a:buNone/>
              <a:defRPr sz="1000">
                <a:solidFill>
                  <a:schemeClr val="dk1"/>
                </a:solidFill>
                <a:latin typeface="Lucida Sans"/>
                <a:ea typeface="Lucida Sans"/>
                <a:cs typeface="Lucida Sans"/>
                <a:sym typeface="Lucida Sans"/>
              </a:defRPr>
            </a:lvl4pPr>
            <a:lvl5pPr marL="0" marR="0" lvl="4" indent="0" algn="r">
              <a:spcBef>
                <a:spcPts val="0"/>
              </a:spcBef>
              <a:spcAft>
                <a:spcPts val="0"/>
              </a:spcAft>
              <a:buNone/>
              <a:defRPr sz="1000">
                <a:solidFill>
                  <a:schemeClr val="dk1"/>
                </a:solidFill>
                <a:latin typeface="Lucida Sans"/>
                <a:ea typeface="Lucida Sans"/>
                <a:cs typeface="Lucida Sans"/>
                <a:sym typeface="Lucida Sans"/>
              </a:defRPr>
            </a:lvl5pPr>
            <a:lvl6pPr marL="0" marR="0" lvl="5" indent="0" algn="r">
              <a:spcBef>
                <a:spcPts val="0"/>
              </a:spcBef>
              <a:spcAft>
                <a:spcPts val="0"/>
              </a:spcAft>
              <a:buNone/>
              <a:defRPr sz="1000">
                <a:solidFill>
                  <a:schemeClr val="dk1"/>
                </a:solidFill>
                <a:latin typeface="Lucida Sans"/>
                <a:ea typeface="Lucida Sans"/>
                <a:cs typeface="Lucida Sans"/>
                <a:sym typeface="Lucida Sans"/>
              </a:defRPr>
            </a:lvl6pPr>
            <a:lvl7pPr marL="0" marR="0" lvl="6" indent="0" algn="r">
              <a:spcBef>
                <a:spcPts val="0"/>
              </a:spcBef>
              <a:spcAft>
                <a:spcPts val="0"/>
              </a:spcAft>
              <a:buNone/>
              <a:defRPr sz="1000">
                <a:solidFill>
                  <a:schemeClr val="dk1"/>
                </a:solidFill>
                <a:latin typeface="Lucida Sans"/>
                <a:ea typeface="Lucida Sans"/>
                <a:cs typeface="Lucida Sans"/>
                <a:sym typeface="Lucida Sans"/>
              </a:defRPr>
            </a:lvl7pPr>
            <a:lvl8pPr marL="0" marR="0" lvl="7" indent="0" algn="r">
              <a:spcBef>
                <a:spcPts val="0"/>
              </a:spcBef>
              <a:spcAft>
                <a:spcPts val="0"/>
              </a:spcAft>
              <a:buNone/>
              <a:defRPr sz="1000">
                <a:solidFill>
                  <a:schemeClr val="dk1"/>
                </a:solidFill>
                <a:latin typeface="Lucida Sans"/>
                <a:ea typeface="Lucida Sans"/>
                <a:cs typeface="Lucida Sans"/>
                <a:sym typeface="Lucida Sans"/>
              </a:defRPr>
            </a:lvl8pPr>
            <a:lvl9pPr marL="0" marR="0" lvl="8" indent="0" algn="r">
              <a:spcBef>
                <a:spcPts val="0"/>
              </a:spcBef>
              <a:spcAft>
                <a:spcPts val="0"/>
              </a:spcAft>
              <a:buNone/>
              <a:defRPr sz="1000">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Autofit/>
          </a:bodyPr>
          <a:lstStyle>
            <a:lvl1pPr marL="457200" lvl="0" indent="-228600" algn="r">
              <a:spcBef>
                <a:spcPts val="400"/>
              </a:spcBef>
              <a:spcAft>
                <a:spcPts val="0"/>
              </a:spcAft>
              <a:buSzPts val="1088"/>
              <a:buNone/>
              <a:defRPr sz="1600"/>
            </a:lvl1pPr>
            <a:lvl2pPr marL="914400" lvl="1" indent="-228600" algn="l">
              <a:spcBef>
                <a:spcPts val="325"/>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3" name="Google Shape;73;p9"/>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Autofit/>
          </a:bodyPr>
          <a:lstStyle>
            <a:lvl1pPr marL="457200" lvl="0" indent="-366776" algn="l">
              <a:spcBef>
                <a:spcPts val="400"/>
              </a:spcBef>
              <a:spcAft>
                <a:spcPts val="0"/>
              </a:spcAft>
              <a:buSzPts val="2176"/>
              <a:buChar char="🞂"/>
              <a:defRPr sz="3200"/>
            </a:lvl1pPr>
            <a:lvl2pPr marL="914400" lvl="1" indent="-406400" algn="l">
              <a:spcBef>
                <a:spcPts val="325"/>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4" name="Google Shape;74;p9"/>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Lucida Sans"/>
                <a:ea typeface="Lucida Sans"/>
                <a:cs typeface="Lucida Sans"/>
                <a:sym typeface="Lucida Sans"/>
              </a:defRPr>
            </a:lvl1pPr>
            <a:lvl2pPr marL="0" marR="0" lvl="1" indent="0" algn="r">
              <a:spcBef>
                <a:spcPts val="0"/>
              </a:spcBef>
              <a:spcAft>
                <a:spcPts val="0"/>
              </a:spcAft>
              <a:buNone/>
              <a:defRPr sz="1000">
                <a:solidFill>
                  <a:schemeClr val="dk1"/>
                </a:solidFill>
                <a:latin typeface="Lucida Sans"/>
                <a:ea typeface="Lucida Sans"/>
                <a:cs typeface="Lucida Sans"/>
                <a:sym typeface="Lucida Sans"/>
              </a:defRPr>
            </a:lvl2pPr>
            <a:lvl3pPr marL="0" marR="0" lvl="2" indent="0" algn="r">
              <a:spcBef>
                <a:spcPts val="0"/>
              </a:spcBef>
              <a:spcAft>
                <a:spcPts val="0"/>
              </a:spcAft>
              <a:buNone/>
              <a:defRPr sz="1000">
                <a:solidFill>
                  <a:schemeClr val="dk1"/>
                </a:solidFill>
                <a:latin typeface="Lucida Sans"/>
                <a:ea typeface="Lucida Sans"/>
                <a:cs typeface="Lucida Sans"/>
                <a:sym typeface="Lucida Sans"/>
              </a:defRPr>
            </a:lvl3pPr>
            <a:lvl4pPr marL="0" marR="0" lvl="3" indent="0" algn="r">
              <a:spcBef>
                <a:spcPts val="0"/>
              </a:spcBef>
              <a:spcAft>
                <a:spcPts val="0"/>
              </a:spcAft>
              <a:buNone/>
              <a:defRPr sz="1000">
                <a:solidFill>
                  <a:schemeClr val="dk1"/>
                </a:solidFill>
                <a:latin typeface="Lucida Sans"/>
                <a:ea typeface="Lucida Sans"/>
                <a:cs typeface="Lucida Sans"/>
                <a:sym typeface="Lucida Sans"/>
              </a:defRPr>
            </a:lvl4pPr>
            <a:lvl5pPr marL="0" marR="0" lvl="4" indent="0" algn="r">
              <a:spcBef>
                <a:spcPts val="0"/>
              </a:spcBef>
              <a:spcAft>
                <a:spcPts val="0"/>
              </a:spcAft>
              <a:buNone/>
              <a:defRPr sz="1000">
                <a:solidFill>
                  <a:schemeClr val="dk1"/>
                </a:solidFill>
                <a:latin typeface="Lucida Sans"/>
                <a:ea typeface="Lucida Sans"/>
                <a:cs typeface="Lucida Sans"/>
                <a:sym typeface="Lucida Sans"/>
              </a:defRPr>
            </a:lvl5pPr>
            <a:lvl6pPr marL="0" marR="0" lvl="5" indent="0" algn="r">
              <a:spcBef>
                <a:spcPts val="0"/>
              </a:spcBef>
              <a:spcAft>
                <a:spcPts val="0"/>
              </a:spcAft>
              <a:buNone/>
              <a:defRPr sz="1000">
                <a:solidFill>
                  <a:schemeClr val="dk1"/>
                </a:solidFill>
                <a:latin typeface="Lucida Sans"/>
                <a:ea typeface="Lucida Sans"/>
                <a:cs typeface="Lucida Sans"/>
                <a:sym typeface="Lucida Sans"/>
              </a:defRPr>
            </a:lvl6pPr>
            <a:lvl7pPr marL="0" marR="0" lvl="6" indent="0" algn="r">
              <a:spcBef>
                <a:spcPts val="0"/>
              </a:spcBef>
              <a:spcAft>
                <a:spcPts val="0"/>
              </a:spcAft>
              <a:buNone/>
              <a:defRPr sz="1000">
                <a:solidFill>
                  <a:schemeClr val="dk1"/>
                </a:solidFill>
                <a:latin typeface="Lucida Sans"/>
                <a:ea typeface="Lucida Sans"/>
                <a:cs typeface="Lucida Sans"/>
                <a:sym typeface="Lucida Sans"/>
              </a:defRPr>
            </a:lvl7pPr>
            <a:lvl8pPr marL="0" marR="0" lvl="7" indent="0" algn="r">
              <a:spcBef>
                <a:spcPts val="0"/>
              </a:spcBef>
              <a:spcAft>
                <a:spcPts val="0"/>
              </a:spcAft>
              <a:buNone/>
              <a:defRPr sz="1000">
                <a:solidFill>
                  <a:schemeClr val="dk1"/>
                </a:solidFill>
                <a:latin typeface="Lucida Sans"/>
                <a:ea typeface="Lucida Sans"/>
                <a:cs typeface="Lucida Sans"/>
                <a:sym typeface="Lucida Sans"/>
              </a:defRPr>
            </a:lvl8pPr>
            <a:lvl9pPr marL="0" marR="0" lvl="8" indent="0" algn="r">
              <a:spcBef>
                <a:spcPts val="0"/>
              </a:spcBef>
              <a:spcAft>
                <a:spcPts val="0"/>
              </a:spcAft>
              <a:buNone/>
              <a:defRPr sz="1000">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0"/>
          <p:cNvSpPr/>
          <p:nvPr/>
        </p:nvSpPr>
        <p:spPr>
          <a:xfrm>
            <a:off x="500063" y="5945188"/>
            <a:ext cx="4940300" cy="920750"/>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79" name="Google Shape;79;p10"/>
          <p:cNvSpPr/>
          <p:nvPr/>
        </p:nvSpPr>
        <p:spPr>
          <a:xfrm>
            <a:off x="485775" y="5938838"/>
            <a:ext cx="3690938"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0" name="Google Shape;80;p10"/>
          <p:cNvSpPr/>
          <p:nvPr/>
        </p:nvSpPr>
        <p:spPr>
          <a:xfrm>
            <a:off x="-6042" y="5791253"/>
            <a:ext cx="3402314" cy="1080868"/>
          </a:xfrm>
          <a:prstGeom prst="rtTriangle">
            <a:avLst/>
          </a:prstGeom>
          <a:blipFill rotWithShape="1">
            <a:blip r:embed="rId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81" name="Google Shape;81;p10"/>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82" name="Google Shape;82;p10"/>
          <p:cNvSpPr/>
          <p:nvPr/>
        </p:nvSpPr>
        <p:spPr>
          <a:xfrm>
            <a:off x="8664575" y="4987925"/>
            <a:ext cx="182563"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3" name="Google Shape;83;p10"/>
          <p:cNvSpPr/>
          <p:nvPr/>
        </p:nvSpPr>
        <p:spPr>
          <a:xfrm>
            <a:off x="8477250" y="4987925"/>
            <a:ext cx="182563"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4" name="Google Shape;84;p10"/>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Autofit/>
          </a:bodyPr>
          <a:lstStyle>
            <a:lvl1pPr marL="457200" marR="18288" lvl="0" indent="-228600" algn="r">
              <a:spcBef>
                <a:spcPts val="400"/>
              </a:spcBef>
              <a:spcAft>
                <a:spcPts val="0"/>
              </a:spcAft>
              <a:buSzPts val="952"/>
              <a:buNone/>
              <a:defRPr sz="1400"/>
            </a:lvl1pPr>
            <a:lvl2pPr marL="914400" lvl="1" indent="-304800" algn="l">
              <a:spcBef>
                <a:spcPts val="325"/>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85" name="Google Shape;85;p10"/>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Lucida Sans"/>
                <a:ea typeface="Lucida Sans"/>
                <a:cs typeface="Lucida Sans"/>
                <a:sym typeface="Lucida Sans"/>
              </a:defRPr>
            </a:lvl1pPr>
            <a:lvl2pPr marR="0" lvl="1" algn="l" rtl="0">
              <a:spcBef>
                <a:spcPts val="325"/>
              </a:spcBef>
              <a:spcAft>
                <a:spcPts val="0"/>
              </a:spcAft>
              <a:buClr>
                <a:schemeClr val="accent1"/>
              </a:buClr>
              <a:buSzPts val="2300"/>
              <a:buFont typeface="Verdana"/>
              <a:buChar char="◦"/>
              <a:defRPr sz="2300" b="0" i="0" u="none" strike="noStrike" cap="none">
                <a:solidFill>
                  <a:schemeClr val="lt1"/>
                </a:solidFill>
                <a:latin typeface="Lucida Sans"/>
                <a:ea typeface="Lucida Sans"/>
                <a:cs typeface="Lucida Sans"/>
                <a:sym typeface="Lucida Sans"/>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Lucida Sans"/>
                <a:ea typeface="Lucida Sans"/>
                <a:cs typeface="Lucida Sans"/>
                <a:sym typeface="Lucida Sans"/>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Lucida Sans"/>
                <a:ea typeface="Lucida Sans"/>
                <a:cs typeface="Lucida Sans"/>
                <a:sym typeface="Lucida Sans"/>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Lucida Sans"/>
                <a:ea typeface="Lucida Sans"/>
                <a:cs typeface="Lucida Sans"/>
                <a:sym typeface="Lucida Sans"/>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Lucida Sans"/>
                <a:ea typeface="Lucida Sans"/>
                <a:cs typeface="Lucida Sans"/>
                <a:sym typeface="Lucida Sans"/>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9pPr>
          </a:lstStyle>
          <a:p>
            <a:endParaRPr/>
          </a:p>
        </p:txBody>
      </p:sp>
      <p:sp>
        <p:nvSpPr>
          <p:cNvPr id="86" name="Google Shape;86;p10"/>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Lucida Sans"/>
                <a:ea typeface="Lucida Sans"/>
                <a:cs typeface="Lucida Sans"/>
                <a:sym typeface="Lucida Sans"/>
              </a:defRPr>
            </a:lvl1pPr>
            <a:lvl2pPr marL="0" marR="0" lvl="1" indent="0" algn="r">
              <a:spcBef>
                <a:spcPts val="0"/>
              </a:spcBef>
              <a:spcAft>
                <a:spcPts val="0"/>
              </a:spcAft>
              <a:buNone/>
              <a:defRPr sz="1000">
                <a:solidFill>
                  <a:schemeClr val="lt1"/>
                </a:solidFill>
                <a:latin typeface="Lucida Sans"/>
                <a:ea typeface="Lucida Sans"/>
                <a:cs typeface="Lucida Sans"/>
                <a:sym typeface="Lucida Sans"/>
              </a:defRPr>
            </a:lvl2pPr>
            <a:lvl3pPr marL="0" marR="0" lvl="2" indent="0" algn="r">
              <a:spcBef>
                <a:spcPts val="0"/>
              </a:spcBef>
              <a:spcAft>
                <a:spcPts val="0"/>
              </a:spcAft>
              <a:buNone/>
              <a:defRPr sz="1000">
                <a:solidFill>
                  <a:schemeClr val="lt1"/>
                </a:solidFill>
                <a:latin typeface="Lucida Sans"/>
                <a:ea typeface="Lucida Sans"/>
                <a:cs typeface="Lucida Sans"/>
                <a:sym typeface="Lucida Sans"/>
              </a:defRPr>
            </a:lvl3pPr>
            <a:lvl4pPr marL="0" marR="0" lvl="3" indent="0" algn="r">
              <a:spcBef>
                <a:spcPts val="0"/>
              </a:spcBef>
              <a:spcAft>
                <a:spcPts val="0"/>
              </a:spcAft>
              <a:buNone/>
              <a:defRPr sz="1000">
                <a:solidFill>
                  <a:schemeClr val="lt1"/>
                </a:solidFill>
                <a:latin typeface="Lucida Sans"/>
                <a:ea typeface="Lucida Sans"/>
                <a:cs typeface="Lucida Sans"/>
                <a:sym typeface="Lucida Sans"/>
              </a:defRPr>
            </a:lvl4pPr>
            <a:lvl5pPr marL="0" marR="0" lvl="4" indent="0" algn="r">
              <a:spcBef>
                <a:spcPts val="0"/>
              </a:spcBef>
              <a:spcAft>
                <a:spcPts val="0"/>
              </a:spcAft>
              <a:buNone/>
              <a:defRPr sz="1000">
                <a:solidFill>
                  <a:schemeClr val="lt1"/>
                </a:solidFill>
                <a:latin typeface="Lucida Sans"/>
                <a:ea typeface="Lucida Sans"/>
                <a:cs typeface="Lucida Sans"/>
                <a:sym typeface="Lucida Sans"/>
              </a:defRPr>
            </a:lvl5pPr>
            <a:lvl6pPr marL="0" marR="0" lvl="5" indent="0" algn="r">
              <a:spcBef>
                <a:spcPts val="0"/>
              </a:spcBef>
              <a:spcAft>
                <a:spcPts val="0"/>
              </a:spcAft>
              <a:buNone/>
              <a:defRPr sz="1000">
                <a:solidFill>
                  <a:schemeClr val="lt1"/>
                </a:solidFill>
                <a:latin typeface="Lucida Sans"/>
                <a:ea typeface="Lucida Sans"/>
                <a:cs typeface="Lucida Sans"/>
                <a:sym typeface="Lucida Sans"/>
              </a:defRPr>
            </a:lvl6pPr>
            <a:lvl7pPr marL="0" marR="0" lvl="6" indent="0" algn="r">
              <a:spcBef>
                <a:spcPts val="0"/>
              </a:spcBef>
              <a:spcAft>
                <a:spcPts val="0"/>
              </a:spcAft>
              <a:buNone/>
              <a:defRPr sz="1000">
                <a:solidFill>
                  <a:schemeClr val="lt1"/>
                </a:solidFill>
                <a:latin typeface="Lucida Sans"/>
                <a:ea typeface="Lucida Sans"/>
                <a:cs typeface="Lucida Sans"/>
                <a:sym typeface="Lucida Sans"/>
              </a:defRPr>
            </a:lvl7pPr>
            <a:lvl8pPr marL="0" marR="0" lvl="7" indent="0" algn="r">
              <a:spcBef>
                <a:spcPts val="0"/>
              </a:spcBef>
              <a:spcAft>
                <a:spcPts val="0"/>
              </a:spcAft>
              <a:buNone/>
              <a:defRPr sz="1000">
                <a:solidFill>
                  <a:schemeClr val="lt1"/>
                </a:solidFill>
                <a:latin typeface="Lucida Sans"/>
                <a:ea typeface="Lucida Sans"/>
                <a:cs typeface="Lucida Sans"/>
                <a:sym typeface="Lucida Sans"/>
              </a:defRPr>
            </a:lvl8pPr>
            <a:lvl9pPr marL="0" marR="0" lvl="8" indent="0" algn="r">
              <a:spcBef>
                <a:spcPts val="0"/>
              </a:spcBef>
              <a:spcAft>
                <a:spcPts val="0"/>
              </a:spcAft>
              <a:buNone/>
              <a:defRPr sz="100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500063" y="5945188"/>
            <a:ext cx="4940300" cy="920750"/>
          </a:xfrm>
          <a:custGeom>
            <a:avLst/>
            <a:gdLst/>
            <a:ahLst/>
            <a:cxnLst/>
            <a:rect l="l" t="t" r="r" b="b"/>
            <a:pathLst>
              <a:path w="7485" h="337" extrusionOk="0">
                <a:moveTo>
                  <a:pt x="0" y="2"/>
                </a:moveTo>
                <a:lnTo>
                  <a:pt x="7485" y="337"/>
                </a:lnTo>
                <a:lnTo>
                  <a:pt x="5558" y="337"/>
                </a:lnTo>
                <a:lnTo>
                  <a:pt x="1" y="0"/>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Lucida Sans"/>
              <a:ea typeface="Lucida Sans"/>
              <a:cs typeface="Lucida Sans"/>
              <a:sym typeface="Lucida Sans"/>
            </a:endParaRPr>
          </a:p>
        </p:txBody>
      </p:sp>
      <p:sp>
        <p:nvSpPr>
          <p:cNvPr id="11" name="Google Shape;11;p1"/>
          <p:cNvSpPr/>
          <p:nvPr/>
        </p:nvSpPr>
        <p:spPr>
          <a:xfrm>
            <a:off x="485775" y="5938838"/>
            <a:ext cx="3690938"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Lucida Sans"/>
              <a:ea typeface="Lucida Sans"/>
              <a:cs typeface="Lucida Sans"/>
              <a:sym typeface="Lucida Sans"/>
            </a:endParaRPr>
          </a:p>
        </p:txBody>
      </p:sp>
      <p:sp>
        <p:nvSpPr>
          <p:cNvPr id="12" name="Google Shape;12;p1"/>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cida Sans"/>
              <a:ea typeface="Lucida Sans"/>
              <a:cs typeface="Lucida Sans"/>
              <a:sym typeface="Lucida Sans"/>
            </a:endParaRPr>
          </a:p>
        </p:txBody>
      </p:sp>
      <p:cxnSp>
        <p:nvCxnSpPr>
          <p:cNvPr id="13" name="Google Shape;13;p1"/>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4" name="Google Shape;1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1pPr>
            <a:lvl2pPr marR="0" lvl="1"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2pPr>
            <a:lvl3pPr marR="0" lvl="2"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3pPr>
            <a:lvl4pPr marR="0" lvl="3"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4pPr>
            <a:lvl5pPr marR="0" lvl="4"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5pPr>
            <a:lvl6pPr marR="0" lvl="5"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6pPr>
            <a:lvl7pPr marR="0" lvl="6"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7pPr>
            <a:lvl8pPr marR="0" lvl="7"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8pPr>
            <a:lvl9pPr marR="0" lvl="8"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9pPr>
          </a:lstStyle>
          <a:p>
            <a:endParaRPr/>
          </a:p>
        </p:txBody>
      </p:sp>
      <p:sp>
        <p:nvSpPr>
          <p:cNvPr id="15" name="Google Shape;15;p1"/>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1"/>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7" name="Google Shape;17;p1"/>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b="0" i="0" u="none" strike="noStrike" cap="none">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8" name="Google Shape;18;p1"/>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1pPr>
            <a:lvl2pPr marL="0" marR="0" lvl="1"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2pPr>
            <a:lvl3pPr marL="0" marR="0" lvl="2"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3pPr>
            <a:lvl4pPr marL="0" marR="0" lvl="3"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4pPr>
            <a:lvl5pPr marL="0" marR="0" lvl="4"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5pPr>
            <a:lvl6pPr marL="0" marR="0" lvl="5"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6pPr>
            <a:lvl7pPr marL="0" marR="0" lvl="6"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7pPr>
            <a:lvl8pPr marL="0" marR="0" lvl="7"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8pPr>
            <a:lvl9pPr marL="0" marR="0" lvl="8" indent="0" algn="r" rtl="0">
              <a:spcBef>
                <a:spcPts val="0"/>
              </a:spcBef>
              <a:spcAft>
                <a:spcPts val="0"/>
              </a:spcAft>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https://www.youtube.com/watch?v=iacaD9nBElY" TargetMode="External"/><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s://www.youtube.com/watch?v=Q5I1qHQEybY" TargetMode="External"/><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hyperlink" Target="http://www.which.co.uk/consumer-rights/regulation/consumer-contracts-regulatio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hyperlink" Target="https://ico.org.uk/for-organisations/guide-to-data-protection/" TargetMode="External"/><Relationship Id="rId2" Type="http://schemas.openxmlformats.org/officeDocument/2006/relationships/notesSlide" Target="../notesSlides/notesSlide111.xml"/><Relationship Id="rId1" Type="http://schemas.openxmlformats.org/officeDocument/2006/relationships/slideLayout" Target="../slideLayouts/slideLayout1.xml"/><Relationship Id="rId5" Type="http://schemas.openxmlformats.org/officeDocument/2006/relationships/image" Target="../media/image86.jpg"/><Relationship Id="rId4" Type="http://schemas.openxmlformats.org/officeDocument/2006/relationships/hyperlink" Target="http://www.bbc.co.uk/schools/gcsebitesize/ict/legal/0dataprotectionactrev1.shtml"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legislation.gov.uk/ukpga/1990/18/contents" TargetMode="External"/><Relationship Id="rId2" Type="http://schemas.openxmlformats.org/officeDocument/2006/relationships/notesSlide" Target="../notesSlides/notesSlide112.xml"/><Relationship Id="rId1" Type="http://schemas.openxmlformats.org/officeDocument/2006/relationships/slideLayout" Target="../slideLayouts/slideLayout1.xml"/><Relationship Id="rId4" Type="http://schemas.openxmlformats.org/officeDocument/2006/relationships/image" Target="../media/image87.jp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https://www.youtube.com/watch?v=MxdR1vdI8Hs" TargetMode="External"/><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89.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youtube.com/watch?v=KfgFtxOVeP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bbc.co.uk/schools/gcsebitesize/dida/using_ict/presenting_informationrev4.s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webconversiononline.com/image-conversion.aspx?from=dpi&amp;to=dpc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youtube.com/watch?v=hHEIjukBSq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youtube.com/watch?v=1RIA9U5oXr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bbc.co.uk/education"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www.cknow.com/cms/articles/what-is-file-compression.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www.youtube.com/watch?v=pTdSs8kQqS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ccf9ngGIb8c"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GUkO0M7edok"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techwalla.com/articles/advantages-disadvantages-of-batch-processing"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hyperlink" Target="https://www.ictlounge.com/html/types_of_processing.htm" TargetMode="External"/><Relationship Id="rId4" Type="http://schemas.openxmlformats.org/officeDocument/2006/relationships/hyperlink" Target="http://smallbusiness.chron.com/advantages-disadvantages-batch-online-input-methods-34893.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hyperlink" Target="https://www.youtube.com/watch?v=AkFi90lZmXA"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hyperlink" Target="https://www.youtube.com/watch?v=U21FQ9gRz2Q"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04UGopESS6A"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png"/><Relationship Id="rId7" Type="http://schemas.openxmlformats.org/officeDocument/2006/relationships/image" Target="../media/image57.jp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hyperlink" Target="https://www.youtube.com/watch?v=G0EJmBoLq-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hyperlink" Target="https://www.youtube.com/watch?v=4iaxOUYalJU"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hyperlink" Target="https://www.youtube.com/watch?v=p3q5zWCw8J4"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83.xml.rels><?xml version="1.0" encoding="UTF-8" standalone="yes"?>
<Relationships xmlns="http://schemas.openxmlformats.org/package/2006/relationships"><Relationship Id="rId3" Type="http://schemas.openxmlformats.org/officeDocument/2006/relationships/hyperlink" Target="http://webfoundation.org/"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www.youtube.com/watch?v=8NAbV6w-KUQ" TargetMode="External"/><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79.jp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632"/>
              <a:buFont typeface="Noto Sans Symbols"/>
              <a:buNone/>
            </a:pPr>
            <a:r>
              <a:rPr lang="en-GB" sz="2400" b="1"/>
              <a:t>Students  should  be able to:</a:t>
            </a:r>
            <a:endParaRPr/>
          </a:p>
          <a:p>
            <a:pPr marL="365125" lvl="0" indent="-255587" algn="l" rtl="0">
              <a:spcBef>
                <a:spcPts val="400"/>
              </a:spcBef>
              <a:spcAft>
                <a:spcPts val="0"/>
              </a:spcAft>
              <a:buSzPts val="1632"/>
              <a:buChar char="🞂"/>
            </a:pPr>
            <a:r>
              <a:rPr lang="en-GB" sz="2400"/>
              <a:t>Describe the difference between data and information</a:t>
            </a:r>
            <a:endParaRPr/>
          </a:p>
          <a:p>
            <a:pPr marL="365125" lvl="0" indent="-255587" algn="l" rtl="0">
              <a:spcBef>
                <a:spcPts val="400"/>
              </a:spcBef>
              <a:spcAft>
                <a:spcPts val="0"/>
              </a:spcAft>
              <a:buSzPts val="1632"/>
              <a:buChar char="🞂"/>
            </a:pPr>
            <a:r>
              <a:rPr lang="en-GB" sz="2400"/>
              <a:t>Describe how data is stored in the following units: bit, nibble, byte, kilobyte, megabyte, gigabyte, terabyte</a:t>
            </a:r>
            <a:endParaRPr/>
          </a:p>
          <a:p>
            <a:pPr marL="365125" lvl="0" indent="-255587" algn="l" rtl="0">
              <a:spcBef>
                <a:spcPts val="400"/>
              </a:spcBef>
              <a:spcAft>
                <a:spcPts val="0"/>
              </a:spcAft>
              <a:buSzPts val="1632"/>
              <a:buChar char="🞂"/>
            </a:pPr>
            <a:r>
              <a:rPr lang="en-GB" sz="2400"/>
              <a:t>Identify the following data types: numeric (integer and real), date/time, character and string</a:t>
            </a:r>
            <a:endParaRPr/>
          </a:p>
          <a:p>
            <a:pPr marL="365125" lvl="0" indent="-151955" algn="l" rtl="0">
              <a:spcBef>
                <a:spcPts val="400"/>
              </a:spcBef>
              <a:spcAft>
                <a:spcPts val="0"/>
              </a:spcAft>
              <a:buSzPts val="1632"/>
              <a:buNone/>
            </a:pPr>
            <a:endParaRPr sz="2400"/>
          </a:p>
        </p:txBody>
      </p:sp>
      <p:sp>
        <p:nvSpPr>
          <p:cNvPr id="107" name="Google Shape;107;p13"/>
          <p:cNvSpPr txBox="1">
            <a:spLocks noGrp="1"/>
          </p:cNvSpPr>
          <p:nvPr>
            <p:ph type="title"/>
          </p:nvPr>
        </p:nvSpPr>
        <p:spPr>
          <a:xfrm>
            <a:off x="457200" y="274638"/>
            <a:ext cx="605901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Data Representation</a:t>
            </a:r>
            <a:endParaRPr/>
          </a:p>
        </p:txBody>
      </p:sp>
      <p:pic>
        <p:nvPicPr>
          <p:cNvPr id="108" name="Google Shape;108;p13" descr="data representation.jpg"/>
          <p:cNvPicPr preferRelativeResize="0"/>
          <p:nvPr/>
        </p:nvPicPr>
        <p:blipFill rotWithShape="1">
          <a:blip r:embed="rId3">
            <a:alphaModFix/>
          </a:blip>
          <a:srcRect/>
          <a:stretch/>
        </p:blipFill>
        <p:spPr>
          <a:xfrm>
            <a:off x="6732588" y="333375"/>
            <a:ext cx="1725612" cy="9699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body" idx="1"/>
          </p:nvPr>
        </p:nvSpPr>
        <p:spPr>
          <a:xfrm>
            <a:off x="457200" y="1125538"/>
            <a:ext cx="8229600" cy="4391025"/>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836"/>
              <a:buFont typeface="Noto Sans Symbols"/>
              <a:buNone/>
            </a:pPr>
            <a:r>
              <a:rPr lang="en-GB" b="1"/>
              <a:t>KEY FACTS</a:t>
            </a:r>
            <a:endParaRPr/>
          </a:p>
          <a:p>
            <a:pPr marL="365760" lvl="0" indent="-256032" algn="l" rtl="0">
              <a:lnSpc>
                <a:spcPct val="90000"/>
              </a:lnSpc>
              <a:spcBef>
                <a:spcPts val="400"/>
              </a:spcBef>
              <a:spcAft>
                <a:spcPts val="0"/>
              </a:spcAft>
              <a:buSzPts val="1836"/>
              <a:buFont typeface="Noto Sans Symbols"/>
              <a:buNone/>
            </a:pPr>
            <a:endParaRPr/>
          </a:p>
          <a:p>
            <a:pPr marL="365760" lvl="0" indent="-256032" algn="l" rtl="0">
              <a:lnSpc>
                <a:spcPct val="90000"/>
              </a:lnSpc>
              <a:spcBef>
                <a:spcPts val="400"/>
              </a:spcBef>
              <a:spcAft>
                <a:spcPts val="0"/>
              </a:spcAft>
              <a:buSzPts val="1836"/>
              <a:buFont typeface="Noto Sans Symbols"/>
              <a:buNone/>
            </a:pPr>
            <a:r>
              <a:rPr lang="en-GB"/>
              <a:t>A data type classifies the data so that the computer program recognises the type of data each variable will hold and alerts the user to which type of data they can enter. </a:t>
            </a:r>
            <a:endParaRPr/>
          </a:p>
          <a:p>
            <a:pPr marL="365760" lvl="0" indent="-256032" algn="l" rtl="0">
              <a:lnSpc>
                <a:spcPct val="90000"/>
              </a:lnSpc>
              <a:spcBef>
                <a:spcPts val="400"/>
              </a:spcBef>
              <a:spcAft>
                <a:spcPts val="0"/>
              </a:spcAft>
              <a:buSzPts val="1836"/>
              <a:buFont typeface="Noto Sans Symbols"/>
              <a:buNone/>
            </a:pPr>
            <a:endParaRPr/>
          </a:p>
          <a:p>
            <a:pPr marL="365760" lvl="0" indent="-256032" algn="l" rtl="0">
              <a:lnSpc>
                <a:spcPct val="90000"/>
              </a:lnSpc>
              <a:spcBef>
                <a:spcPts val="400"/>
              </a:spcBef>
              <a:spcAft>
                <a:spcPts val="0"/>
              </a:spcAft>
              <a:buSzPts val="1836"/>
              <a:buFont typeface="Noto Sans Symbols"/>
              <a:buNone/>
            </a:pPr>
            <a:r>
              <a:rPr lang="en-GB"/>
              <a:t>Common types of data include: Numeric (Integer and Real), Date/Time, Character and String.</a:t>
            </a:r>
            <a:br>
              <a:rPr lang="en-GB"/>
            </a:br>
            <a:endParaRPr/>
          </a:p>
          <a:p>
            <a:pPr marL="365760" lvl="0" indent="-256032" algn="l" rtl="0">
              <a:lnSpc>
                <a:spcPct val="90000"/>
              </a:lnSpc>
              <a:spcBef>
                <a:spcPts val="400"/>
              </a:spcBef>
              <a:spcAft>
                <a:spcPts val="0"/>
              </a:spcAft>
              <a:buSzPts val="1836"/>
              <a:buFont typeface="Noto Sans Symbols"/>
              <a:buNone/>
            </a:pPr>
            <a:endParaRPr/>
          </a:p>
        </p:txBody>
      </p:sp>
      <p:sp>
        <p:nvSpPr>
          <p:cNvPr id="178" name="Google Shape;178;p22"/>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Representing Data</a:t>
            </a:r>
            <a:endParaRPr/>
          </a:p>
        </p:txBody>
      </p:sp>
      <p:pic>
        <p:nvPicPr>
          <p:cNvPr id="179" name="Google Shape;179;p22" descr="coding.jpg"/>
          <p:cNvPicPr preferRelativeResize="0"/>
          <p:nvPr/>
        </p:nvPicPr>
        <p:blipFill rotWithShape="1">
          <a:blip r:embed="rId3">
            <a:alphaModFix/>
          </a:blip>
          <a:srcRect/>
          <a:stretch/>
        </p:blipFill>
        <p:spPr>
          <a:xfrm>
            <a:off x="6588125" y="5229225"/>
            <a:ext cx="1879600" cy="1331913"/>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12"/>
          <p:cNvSpPr txBox="1">
            <a:spLocks noGrp="1"/>
          </p:cNvSpPr>
          <p:nvPr>
            <p:ph type="body" idx="1"/>
          </p:nvPr>
        </p:nvSpPr>
        <p:spPr>
          <a:xfrm>
            <a:off x="457200" y="1052736"/>
            <a:ext cx="8229600" cy="532859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The main function of </a:t>
            </a:r>
            <a:r>
              <a:rPr lang="en-GB" sz="2200" b="1"/>
              <a:t>anti-virus software</a:t>
            </a:r>
            <a:r>
              <a:rPr lang="en-GB" sz="2200"/>
              <a:t> is to detect and remove viruses by scanning the PC or electronic device and comparing it to a database of known viruses.  The database and virus protection software must be up-to-date to be effective.  When a virus is detected, it is quarantined and the computer notifies the user so that the file can be deleted.</a:t>
            </a:r>
            <a:endParaRPr/>
          </a:p>
          <a:p>
            <a:pPr marL="365125" lvl="0" indent="-255587" algn="l" rtl="0">
              <a:spcBef>
                <a:spcPts val="400"/>
              </a:spcBef>
              <a:spcAft>
                <a:spcPts val="0"/>
              </a:spcAft>
              <a:buSzPts val="1496"/>
              <a:buNone/>
            </a:pPr>
            <a:endParaRPr sz="2200"/>
          </a:p>
          <a:p>
            <a:pPr marL="365125" lvl="0" indent="-255587" algn="l" rtl="0">
              <a:spcBef>
                <a:spcPts val="400"/>
              </a:spcBef>
              <a:spcAft>
                <a:spcPts val="0"/>
              </a:spcAft>
              <a:buSzPts val="1496"/>
              <a:buChar char="🞂"/>
            </a:pPr>
            <a:r>
              <a:rPr lang="en-GB" sz="2200"/>
              <a:t>A </a:t>
            </a:r>
            <a:r>
              <a:rPr lang="en-GB" sz="2200" b="1"/>
              <a:t>firewall </a:t>
            </a:r>
            <a:r>
              <a:rPr lang="en-GB" sz="2200"/>
              <a:t>can include a combination of both hardware and software.  Its job is to monitor incoming and outgoing traffic to the network.  It is designed to either allow or block data according to a set of security rules.  Its purpose is to prevent unauthorised access to the network.</a:t>
            </a:r>
            <a:r>
              <a:rPr lang="en-GB" sz="2400"/>
              <a:t/>
            </a:r>
            <a:br>
              <a:rPr lang="en-GB" sz="2400"/>
            </a:br>
            <a:r>
              <a:rPr lang="en-GB" sz="2400"/>
              <a:t> </a:t>
            </a:r>
            <a:r>
              <a:rPr lang="en-GB" sz="2200"/>
              <a:t/>
            </a:r>
            <a:br>
              <a:rPr lang="en-GB" sz="2200"/>
            </a:br>
            <a:r>
              <a:rPr lang="en-GB"/>
              <a:t> </a:t>
            </a:r>
            <a:br>
              <a:rPr lang="en-GB"/>
            </a:br>
            <a:endParaRPr/>
          </a:p>
        </p:txBody>
      </p:sp>
      <p:sp>
        <p:nvSpPr>
          <p:cNvPr id="883" name="Google Shape;883;p112"/>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Methods used to protect networks</a:t>
            </a:r>
            <a:endParaRPr sz="369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2">
                                            <p:txEl>
                                              <p:pRg st="0" end="0"/>
                                            </p:txEl>
                                          </p:spTgt>
                                        </p:tgtEl>
                                        <p:attrNameLst>
                                          <p:attrName>style.visibility</p:attrName>
                                        </p:attrNameLst>
                                      </p:cBhvr>
                                      <p:to>
                                        <p:strVal val="visible"/>
                                      </p:to>
                                    </p:set>
                                    <p:animEffect transition="in" filter="fade">
                                      <p:cBhvr>
                                        <p:cTn id="7" dur="1000"/>
                                        <p:tgtEl>
                                          <p:spTgt spid="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2">
                                            <p:txEl>
                                              <p:pRg st="1" end="1"/>
                                            </p:txEl>
                                          </p:spTgt>
                                        </p:tgtEl>
                                        <p:attrNameLst>
                                          <p:attrName>style.visibility</p:attrName>
                                        </p:attrNameLst>
                                      </p:cBhvr>
                                      <p:to>
                                        <p:strVal val="visible"/>
                                      </p:to>
                                    </p:set>
                                    <p:animEffect transition="in" filter="fade">
                                      <p:cBhvr>
                                        <p:cTn id="12" dur="1000"/>
                                        <p:tgtEl>
                                          <p:spTgt spid="8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2">
                                            <p:txEl>
                                              <p:pRg st="2" end="2"/>
                                            </p:txEl>
                                          </p:spTgt>
                                        </p:tgtEl>
                                        <p:attrNameLst>
                                          <p:attrName>style.visibility</p:attrName>
                                        </p:attrNameLst>
                                      </p:cBhvr>
                                      <p:to>
                                        <p:strVal val="visible"/>
                                      </p:to>
                                    </p:set>
                                    <p:animEffect transition="in" filter="fade">
                                      <p:cBhvr>
                                        <p:cTn id="17" dur="1000"/>
                                        <p:tgtEl>
                                          <p:spTgt spid="8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13"/>
          <p:cNvSpPr txBox="1">
            <a:spLocks noGrp="1"/>
          </p:cNvSpPr>
          <p:nvPr>
            <p:ph type="body" idx="1"/>
          </p:nvPr>
        </p:nvSpPr>
        <p:spPr>
          <a:xfrm>
            <a:off x="457200" y="1196752"/>
            <a:ext cx="6059016" cy="165618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r>
              <a:rPr lang="en-GB"/>
              <a:t>A </a:t>
            </a:r>
            <a:r>
              <a:rPr lang="en-GB" b="1"/>
              <a:t>protocol</a:t>
            </a:r>
            <a:r>
              <a:rPr lang="en-GB"/>
              <a:t> is an industry standard set of rules for communication and exchanging data on a network. </a:t>
            </a:r>
            <a:endParaRPr/>
          </a:p>
        </p:txBody>
      </p:sp>
      <p:sp>
        <p:nvSpPr>
          <p:cNvPr id="889" name="Google Shape;889;p113"/>
          <p:cNvSpPr txBox="1">
            <a:spLocks noGrp="1"/>
          </p:cNvSpPr>
          <p:nvPr>
            <p:ph type="title"/>
          </p:nvPr>
        </p:nvSpPr>
        <p:spPr>
          <a:xfrm>
            <a:off x="457200" y="274638"/>
            <a:ext cx="6059016"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Protocols</a:t>
            </a:r>
            <a:endParaRPr/>
          </a:p>
        </p:txBody>
      </p:sp>
      <p:sp>
        <p:nvSpPr>
          <p:cNvPr id="890" name="Google Shape;890;p113"/>
          <p:cNvSpPr/>
          <p:nvPr/>
        </p:nvSpPr>
        <p:spPr>
          <a:xfrm>
            <a:off x="6804248" y="980728"/>
            <a:ext cx="2088232" cy="129686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57</a:t>
            </a:r>
            <a:endParaRPr sz="1400">
              <a:solidFill>
                <a:schemeClr val="lt1"/>
              </a:solidFill>
              <a:latin typeface="Lucida Sans"/>
              <a:ea typeface="Lucida Sans"/>
              <a:cs typeface="Lucida Sans"/>
              <a:sym typeface="Lucida Sans"/>
            </a:endParaRPr>
          </a:p>
        </p:txBody>
      </p:sp>
      <p:pic>
        <p:nvPicPr>
          <p:cNvPr id="891" name="Google Shape;891;p113"/>
          <p:cNvPicPr preferRelativeResize="0"/>
          <p:nvPr/>
        </p:nvPicPr>
        <p:blipFill rotWithShape="1">
          <a:blip r:embed="rId3">
            <a:alphaModFix/>
          </a:blip>
          <a:srcRect l="27627" t="52706" r="27557" b="28445"/>
          <a:stretch/>
        </p:blipFill>
        <p:spPr>
          <a:xfrm>
            <a:off x="323528" y="3347700"/>
            <a:ext cx="8562406" cy="2025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10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14"/>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GoTelecom Scenario Task</a:t>
            </a:r>
            <a:endParaRPr/>
          </a:p>
        </p:txBody>
      </p:sp>
      <p:sp>
        <p:nvSpPr>
          <p:cNvPr id="897" name="Google Shape;897;p114"/>
          <p:cNvSpPr txBox="1">
            <a:spLocks noGrp="1"/>
          </p:cNvSpPr>
          <p:nvPr>
            <p:ph type="body" idx="1"/>
          </p:nvPr>
        </p:nvSpPr>
        <p:spPr>
          <a:xfrm>
            <a:off x="457200" y="1196752"/>
            <a:ext cx="8229600" cy="4810348"/>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None/>
            </a:pPr>
            <a:r>
              <a:rPr lang="en-GB" sz="1800" b="1"/>
              <a:t>Scenario: You are the Network Manager for GoTelecom who provide a mobile telephone service.  A new network has recently been installed and you have been asked to present a 3 minute presentation informing staff about Network Security and advising them on preventative measures.  You should research and include the following:</a:t>
            </a:r>
            <a:br>
              <a:rPr lang="en-GB" sz="1800" b="1"/>
            </a:br>
            <a:r>
              <a:rPr lang="en-GB" sz="1800"/>
              <a:t/>
            </a:r>
            <a:br>
              <a:rPr lang="en-GB" sz="1800"/>
            </a:br>
            <a:r>
              <a:rPr lang="en-GB" sz="1600"/>
              <a:t>(1) 5 Slides – Slide 1 should include an Introduction to the purpose of the Presentation</a:t>
            </a:r>
            <a:br>
              <a:rPr lang="en-GB" sz="1600"/>
            </a:br>
            <a:r>
              <a:rPr lang="en-GB" sz="1600"/>
              <a:t>(2) Key points only that you will use as a guide to support your speech and relevant images</a:t>
            </a:r>
            <a:br>
              <a:rPr lang="en-GB" sz="1600"/>
            </a:br>
            <a:r>
              <a:rPr lang="en-GB" sz="1600"/>
              <a:t>(3) Advice on the following aspects:</a:t>
            </a:r>
            <a:br>
              <a:rPr lang="en-GB" sz="1600"/>
            </a:br>
            <a:r>
              <a:rPr lang="en-GB" sz="1600"/>
              <a:t>(a) Logging On/Off, Locking, Choosing a Password, Password Secrecy</a:t>
            </a:r>
            <a:br>
              <a:rPr lang="en-GB" sz="1600"/>
            </a:br>
            <a:r>
              <a:rPr lang="en-GB" sz="1600"/>
              <a:t>(b) Saving and Backing Up Data on the Network</a:t>
            </a:r>
            <a:br>
              <a:rPr lang="en-GB" sz="1600"/>
            </a:br>
            <a:r>
              <a:rPr lang="en-GB" sz="1600"/>
              <a:t>(c) Viruses and other malware – how to reduce the threat on the network</a:t>
            </a:r>
            <a:br>
              <a:rPr lang="en-GB" sz="1600"/>
            </a:br>
            <a:r>
              <a:rPr lang="en-GB" sz="1600"/>
              <a:t>(d) Communications – acceptable and unacceptable use of the network</a:t>
            </a:r>
            <a:endParaRPr/>
          </a:p>
          <a:p>
            <a:pPr marL="365125" lvl="0" indent="-255587" algn="l" rtl="0">
              <a:spcBef>
                <a:spcPts val="400"/>
              </a:spcBef>
              <a:spcAft>
                <a:spcPts val="0"/>
              </a:spcAft>
              <a:buSzPts val="1836"/>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15"/>
          <p:cNvSpPr txBox="1">
            <a:spLocks noGrp="1"/>
          </p:cNvSpPr>
          <p:nvPr>
            <p:ph type="body" idx="1"/>
          </p:nvPr>
        </p:nvSpPr>
        <p:spPr>
          <a:xfrm>
            <a:off x="457200" y="1196752"/>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a:t>Define the term cloud computing</a:t>
            </a:r>
            <a:endParaRPr/>
          </a:p>
          <a:p>
            <a:pPr marL="365125" lvl="0" indent="-255587" algn="l" rtl="0">
              <a:spcBef>
                <a:spcPts val="400"/>
              </a:spcBef>
              <a:spcAft>
                <a:spcPts val="0"/>
              </a:spcAft>
              <a:buSzPts val="1496"/>
              <a:buChar char="🞂"/>
            </a:pPr>
            <a:r>
              <a:rPr lang="en-GB" sz="2200"/>
              <a:t>Describe the advantages and disadvantages of cloud computing</a:t>
            </a:r>
            <a:endParaRPr/>
          </a:p>
          <a:p>
            <a:pPr marL="365125" lvl="0" indent="-255587" algn="l" rtl="0">
              <a:spcBef>
                <a:spcPts val="400"/>
              </a:spcBef>
              <a:spcAft>
                <a:spcPts val="0"/>
              </a:spcAft>
              <a:buSzPts val="1496"/>
              <a:buChar char="🞂"/>
            </a:pPr>
            <a:r>
              <a:rPr lang="en-GB" sz="2200"/>
              <a:t>Describe the impact of cloud computing on gaming, file storage and sharing</a:t>
            </a:r>
            <a:endParaRPr/>
          </a:p>
          <a:p>
            <a:pPr marL="365125" lvl="0" indent="-255587" algn="l" rtl="0">
              <a:spcBef>
                <a:spcPts val="400"/>
              </a:spcBef>
              <a:spcAft>
                <a:spcPts val="0"/>
              </a:spcAft>
              <a:buSzPts val="1496"/>
              <a:buChar char="🞂"/>
            </a:pPr>
            <a:r>
              <a:rPr lang="en-GB" sz="2200"/>
              <a:t>Demonstrate knowledge and understanding of related laws and legislation</a:t>
            </a:r>
            <a:endParaRPr/>
          </a:p>
          <a:p>
            <a:pPr marL="365125" lvl="0" indent="-255587" algn="l" rtl="0">
              <a:spcBef>
                <a:spcPts val="400"/>
              </a:spcBef>
              <a:spcAft>
                <a:spcPts val="0"/>
              </a:spcAft>
              <a:buSzPts val="1496"/>
              <a:buChar char="🞂"/>
            </a:pPr>
            <a:r>
              <a:rPr lang="en-GB" sz="2200"/>
              <a:t>Describe the terms hacker, virus and spyware and how these relate to the Computer Misuse Act</a:t>
            </a:r>
            <a:endParaRPr sz="2200"/>
          </a:p>
        </p:txBody>
      </p:sp>
      <p:sp>
        <p:nvSpPr>
          <p:cNvPr id="903" name="Google Shape;903;p115"/>
          <p:cNvSpPr txBox="1">
            <a:spLocks noGrp="1"/>
          </p:cNvSpPr>
          <p:nvPr>
            <p:ph type="title"/>
          </p:nvPr>
        </p:nvSpPr>
        <p:spPr>
          <a:xfrm>
            <a:off x="457200" y="274638"/>
            <a:ext cx="6059016"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Cloud Technology</a:t>
            </a:r>
            <a:endParaRPr/>
          </a:p>
        </p:txBody>
      </p:sp>
      <p:pic>
        <p:nvPicPr>
          <p:cNvPr id="904" name="Google Shape;904;p115" descr="cloud computing.jpg"/>
          <p:cNvPicPr preferRelativeResize="0"/>
          <p:nvPr/>
        </p:nvPicPr>
        <p:blipFill rotWithShape="1">
          <a:blip r:embed="rId3">
            <a:alphaModFix/>
          </a:blip>
          <a:srcRect/>
          <a:stretch/>
        </p:blipFill>
        <p:spPr>
          <a:xfrm>
            <a:off x="6300192" y="404664"/>
            <a:ext cx="2448272" cy="1641839"/>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16"/>
          <p:cNvSpPr txBox="1">
            <a:spLocks noGrp="1"/>
          </p:cNvSpPr>
          <p:nvPr>
            <p:ph type="body" idx="1"/>
          </p:nvPr>
        </p:nvSpPr>
        <p:spPr>
          <a:xfrm>
            <a:off x="457200" y="1052736"/>
            <a:ext cx="8229600" cy="32403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904"/>
              <a:buNone/>
            </a:pPr>
            <a:r>
              <a:rPr lang="en-GB" sz="2800" b="1"/>
              <a:t>Cloud computing</a:t>
            </a:r>
            <a:r>
              <a:rPr lang="en-GB" sz="2800"/>
              <a:t> is an alternative and modern way to store, manage and process data.  Instead of storing data on a local network, stand alone computer or external storage device it is accessed, processed and stored on the Internet.  The data itself is stored in data centres all over the world.</a:t>
            </a:r>
            <a:endParaRPr/>
          </a:p>
          <a:p>
            <a:pPr marL="365125" lvl="0" indent="-255587" algn="l" rtl="0">
              <a:spcBef>
                <a:spcPts val="400"/>
              </a:spcBef>
              <a:spcAft>
                <a:spcPts val="0"/>
              </a:spcAft>
              <a:buSzPts val="1836"/>
              <a:buNone/>
            </a:pPr>
            <a:r>
              <a:rPr lang="en-GB"/>
              <a:t/>
            </a:r>
            <a:br>
              <a:rPr lang="en-GB"/>
            </a:br>
            <a:endParaRPr/>
          </a:p>
        </p:txBody>
      </p:sp>
      <p:sp>
        <p:nvSpPr>
          <p:cNvPr id="910" name="Google Shape;910;p116"/>
          <p:cNvSpPr txBox="1">
            <a:spLocks noGrp="1"/>
          </p:cNvSpPr>
          <p:nvPr>
            <p:ph type="title"/>
          </p:nvPr>
        </p:nvSpPr>
        <p:spPr>
          <a:xfrm>
            <a:off x="457200" y="274638"/>
            <a:ext cx="7931224"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Cloud Technology</a:t>
            </a:r>
            <a:endParaRPr/>
          </a:p>
        </p:txBody>
      </p:sp>
      <p:sp>
        <p:nvSpPr>
          <p:cNvPr id="911" name="Google Shape;911;p116"/>
          <p:cNvSpPr/>
          <p:nvPr/>
        </p:nvSpPr>
        <p:spPr>
          <a:xfrm>
            <a:off x="5868144" y="4365104"/>
            <a:ext cx="2088232" cy="129686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Pages 59</a:t>
            </a:r>
            <a:endParaRPr sz="1400">
              <a:solidFill>
                <a:schemeClr val="lt1"/>
              </a:solidFill>
              <a:latin typeface="Lucida Sans"/>
              <a:ea typeface="Lucida Sans"/>
              <a:cs typeface="Lucida Sans"/>
              <a:sym typeface="Lucida San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17"/>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None/>
            </a:pPr>
            <a:r>
              <a:rPr lang="en-GB" sz="2400"/>
              <a:t>CLASS FEEDBACK</a:t>
            </a:r>
            <a:endParaRPr/>
          </a:p>
          <a:p>
            <a:pPr marL="365125" lvl="0" indent="-255587" algn="l" rtl="0">
              <a:spcBef>
                <a:spcPts val="400"/>
              </a:spcBef>
              <a:spcAft>
                <a:spcPts val="0"/>
              </a:spcAft>
              <a:buSzPts val="1360"/>
              <a:buChar char="🞂"/>
            </a:pPr>
            <a:r>
              <a:rPr lang="en-GB" sz="2000"/>
              <a:t>How has cloud computing impacted on Gaming?</a:t>
            </a:r>
            <a:endParaRPr/>
          </a:p>
          <a:p>
            <a:pPr marL="365125" lvl="0" indent="-255587" algn="l" rtl="0">
              <a:spcBef>
                <a:spcPts val="400"/>
              </a:spcBef>
              <a:spcAft>
                <a:spcPts val="0"/>
              </a:spcAft>
              <a:buSzPts val="1360"/>
              <a:buNone/>
            </a:pPr>
            <a:r>
              <a:rPr lang="en-GB" sz="2000"/>
              <a:t>What are the advantages?</a:t>
            </a:r>
            <a:endParaRPr/>
          </a:p>
          <a:p>
            <a:pPr marL="365125" lvl="0" indent="-255587" algn="l" rtl="0">
              <a:spcBef>
                <a:spcPts val="400"/>
              </a:spcBef>
              <a:spcAft>
                <a:spcPts val="0"/>
              </a:spcAft>
              <a:buSzPts val="1360"/>
              <a:buNone/>
            </a:pPr>
            <a:r>
              <a:rPr lang="en-GB" sz="2000"/>
              <a:t>What are the disadvantages?</a:t>
            </a:r>
            <a:endParaRPr/>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360"/>
              <a:buChar char="🞂"/>
            </a:pPr>
            <a:r>
              <a:rPr lang="en-GB" sz="2000"/>
              <a:t>How has cloud computing impacted on communication?</a:t>
            </a:r>
            <a:endParaRPr/>
          </a:p>
          <a:p>
            <a:pPr marL="365125" lvl="0" indent="-255587" algn="l" rtl="0">
              <a:spcBef>
                <a:spcPts val="400"/>
              </a:spcBef>
              <a:spcAft>
                <a:spcPts val="0"/>
              </a:spcAft>
              <a:buSzPts val="1360"/>
              <a:buNone/>
            </a:pPr>
            <a:r>
              <a:rPr lang="en-GB" sz="2000"/>
              <a:t>What are the advantages?</a:t>
            </a:r>
            <a:endParaRPr/>
          </a:p>
          <a:p>
            <a:pPr marL="365125" lvl="0" indent="-255587" algn="l" rtl="0">
              <a:spcBef>
                <a:spcPts val="400"/>
              </a:spcBef>
              <a:spcAft>
                <a:spcPts val="0"/>
              </a:spcAft>
              <a:buSzPts val="1360"/>
              <a:buNone/>
            </a:pPr>
            <a:r>
              <a:rPr lang="en-GB" sz="2000"/>
              <a:t>What are the disadvantages?</a:t>
            </a:r>
            <a:endParaRPr/>
          </a:p>
          <a:p>
            <a:pPr marL="365125" lvl="0" indent="-169228" algn="l" rtl="0">
              <a:spcBef>
                <a:spcPts val="400"/>
              </a:spcBef>
              <a:spcAft>
                <a:spcPts val="0"/>
              </a:spcAft>
              <a:buSzPts val="1360"/>
              <a:buNone/>
            </a:pPr>
            <a:endParaRPr sz="2000"/>
          </a:p>
          <a:p>
            <a:pPr marL="365125" lvl="0" indent="-255587" algn="l" rtl="0">
              <a:spcBef>
                <a:spcPts val="400"/>
              </a:spcBef>
              <a:spcAft>
                <a:spcPts val="0"/>
              </a:spcAft>
              <a:buSzPts val="1360"/>
              <a:buChar char="🞂"/>
            </a:pPr>
            <a:r>
              <a:rPr lang="en-GB" sz="2000"/>
              <a:t>How has cloud computing impacted on entertainment?</a:t>
            </a:r>
            <a:endParaRPr/>
          </a:p>
          <a:p>
            <a:pPr marL="365125" lvl="0" indent="-255587" algn="l" rtl="0">
              <a:spcBef>
                <a:spcPts val="400"/>
              </a:spcBef>
              <a:spcAft>
                <a:spcPts val="0"/>
              </a:spcAft>
              <a:buSzPts val="1360"/>
              <a:buNone/>
            </a:pPr>
            <a:r>
              <a:rPr lang="en-GB" sz="2000"/>
              <a:t>What are the advantages?</a:t>
            </a:r>
            <a:endParaRPr/>
          </a:p>
          <a:p>
            <a:pPr marL="365125" lvl="0" indent="-255587" algn="l" rtl="0">
              <a:spcBef>
                <a:spcPts val="400"/>
              </a:spcBef>
              <a:spcAft>
                <a:spcPts val="0"/>
              </a:spcAft>
              <a:buSzPts val="1360"/>
              <a:buNone/>
            </a:pPr>
            <a:r>
              <a:rPr lang="en-GB" sz="2000"/>
              <a:t>What are the disadvantages?</a:t>
            </a:r>
            <a:endParaRPr sz="2000"/>
          </a:p>
        </p:txBody>
      </p:sp>
      <p:sp>
        <p:nvSpPr>
          <p:cNvPr id="917" name="Google Shape;917;p117"/>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Cloud Technology</a:t>
            </a:r>
            <a:endParaRPr sz="369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18"/>
          <p:cNvSpPr txBox="1">
            <a:spLocks noGrp="1"/>
          </p:cNvSpPr>
          <p:nvPr>
            <p:ph type="body" idx="1"/>
          </p:nvPr>
        </p:nvSpPr>
        <p:spPr>
          <a:xfrm>
            <a:off x="457200" y="1124744"/>
            <a:ext cx="8229600" cy="201622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None/>
            </a:pPr>
            <a:r>
              <a:rPr lang="en-GB" sz="2400"/>
              <a:t>Cloud computing is not only used at home, but has also become a popular method of data storage for businesses and other organisations.  They also use cloud computing for collaboration and file sharing </a:t>
            </a:r>
            <a:br>
              <a:rPr lang="en-GB" sz="2400"/>
            </a:br>
            <a:r>
              <a:rPr lang="en-GB" sz="2400"/>
              <a:t>e.g. Drop box. </a:t>
            </a:r>
            <a:endParaRPr/>
          </a:p>
          <a:p>
            <a:pPr marL="365125" lvl="0" indent="-255587" algn="l" rtl="0">
              <a:spcBef>
                <a:spcPts val="400"/>
              </a:spcBef>
              <a:spcAft>
                <a:spcPts val="0"/>
              </a:spcAft>
              <a:buSzPts val="1836"/>
              <a:buNone/>
            </a:pPr>
            <a:endParaRPr/>
          </a:p>
        </p:txBody>
      </p:sp>
      <p:sp>
        <p:nvSpPr>
          <p:cNvPr id="923" name="Google Shape;923;p118"/>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Cloud Technology</a:t>
            </a:r>
            <a:endParaRPr/>
          </a:p>
        </p:txBody>
      </p:sp>
      <p:sp>
        <p:nvSpPr>
          <p:cNvPr id="924" name="Google Shape;924;p118"/>
          <p:cNvSpPr txBox="1"/>
          <p:nvPr/>
        </p:nvSpPr>
        <p:spPr>
          <a:xfrm>
            <a:off x="755576" y="3429000"/>
            <a:ext cx="295232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u="sng">
                <a:solidFill>
                  <a:schemeClr val="hlink"/>
                </a:solidFill>
                <a:latin typeface="Lucida Sans"/>
                <a:ea typeface="Lucida Sans"/>
                <a:cs typeface="Lucida Sans"/>
                <a:sym typeface="Lucida Sans"/>
                <a:hlinkClick r:id="rId3"/>
              </a:rPr>
              <a:t>Cloud Technology </a:t>
            </a:r>
            <a:br>
              <a:rPr lang="en-GB" sz="1800" u="sng">
                <a:solidFill>
                  <a:schemeClr val="hlink"/>
                </a:solidFill>
                <a:latin typeface="Lucida Sans"/>
                <a:ea typeface="Lucida Sans"/>
                <a:cs typeface="Lucida Sans"/>
                <a:sym typeface="Lucida Sans"/>
                <a:hlinkClick r:id="rId3"/>
              </a:rPr>
            </a:br>
            <a:r>
              <a:rPr lang="en-GB" sz="1800" u="sng">
                <a:solidFill>
                  <a:schemeClr val="hlink"/>
                </a:solidFill>
                <a:latin typeface="Lucida Sans"/>
                <a:ea typeface="Lucida Sans"/>
                <a:cs typeface="Lucida Sans"/>
                <a:sym typeface="Lucida Sans"/>
                <a:hlinkClick r:id="rId3"/>
              </a:rPr>
              <a:t>in Business</a:t>
            </a:r>
            <a:endParaRPr sz="1800">
              <a:solidFill>
                <a:schemeClr val="dk1"/>
              </a:solidFill>
              <a:latin typeface="Lucida Sans"/>
              <a:ea typeface="Lucida Sans"/>
              <a:cs typeface="Lucida Sans"/>
              <a:sym typeface="Lucida Sans"/>
            </a:endParaRPr>
          </a:p>
        </p:txBody>
      </p:sp>
      <p:sp>
        <p:nvSpPr>
          <p:cNvPr id="925" name="Google Shape;925;p118"/>
          <p:cNvSpPr/>
          <p:nvPr/>
        </p:nvSpPr>
        <p:spPr>
          <a:xfrm>
            <a:off x="5148064" y="3501008"/>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Activities</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60</a:t>
            </a:r>
            <a:endParaRPr sz="1400">
              <a:solidFill>
                <a:schemeClr val="lt1"/>
              </a:solidFill>
              <a:latin typeface="Lucida Sans"/>
              <a:ea typeface="Lucida Sans"/>
              <a:cs typeface="Lucida Sans"/>
              <a:sym typeface="Lucida San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19"/>
          <p:cNvSpPr txBox="1">
            <a:spLocks noGrp="1"/>
          </p:cNvSpPr>
          <p:nvPr>
            <p:ph type="title"/>
          </p:nvPr>
        </p:nvSpPr>
        <p:spPr>
          <a:xfrm>
            <a:off x="457200" y="273050"/>
            <a:ext cx="8229600" cy="7796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600"/>
              <a:t>Cloud Technology Advantages &amp; Disadvantages</a:t>
            </a:r>
            <a:endParaRPr sz="2600"/>
          </a:p>
        </p:txBody>
      </p:sp>
      <p:sp>
        <p:nvSpPr>
          <p:cNvPr id="931" name="Google Shape;931;p119"/>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Advantages</a:t>
            </a:r>
            <a:endParaRPr/>
          </a:p>
        </p:txBody>
      </p:sp>
      <p:sp>
        <p:nvSpPr>
          <p:cNvPr id="932" name="Google Shape;932;p119"/>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Disadvantages</a:t>
            </a:r>
            <a:endParaRPr/>
          </a:p>
        </p:txBody>
      </p:sp>
      <p:sp>
        <p:nvSpPr>
          <p:cNvPr id="933" name="Google Shape;933;p119"/>
          <p:cNvSpPr txBox="1">
            <a:spLocks noGrp="1"/>
          </p:cNvSpPr>
          <p:nvPr>
            <p:ph type="body" idx="3"/>
          </p:nvPr>
        </p:nvSpPr>
        <p:spPr>
          <a:xfrm>
            <a:off x="457200" y="1124744"/>
            <a:ext cx="4040188" cy="426131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Char char="🞂"/>
            </a:pPr>
            <a:r>
              <a:rPr lang="en-GB" sz="2000"/>
              <a:t>Unlimited Storage Capacity</a:t>
            </a:r>
            <a:endParaRPr/>
          </a:p>
          <a:p>
            <a:pPr marL="365125" lvl="0" indent="-255587" algn="l" rtl="0">
              <a:spcBef>
                <a:spcPts val="400"/>
              </a:spcBef>
              <a:spcAft>
                <a:spcPts val="0"/>
              </a:spcAft>
              <a:buSzPts val="1360"/>
              <a:buChar char="🞂"/>
            </a:pPr>
            <a:r>
              <a:rPr lang="en-GB" sz="2000"/>
              <a:t>Backup and Recovery much easier than on a physical device</a:t>
            </a:r>
            <a:endParaRPr/>
          </a:p>
          <a:p>
            <a:pPr marL="365125" lvl="0" indent="-255587" algn="l" rtl="0">
              <a:spcBef>
                <a:spcPts val="400"/>
              </a:spcBef>
              <a:spcAft>
                <a:spcPts val="0"/>
              </a:spcAft>
              <a:buSzPts val="1360"/>
              <a:buChar char="🞂"/>
            </a:pPr>
            <a:r>
              <a:rPr lang="en-GB" sz="2000"/>
              <a:t>Cheaper than installing a multi-user system or network or buying software</a:t>
            </a:r>
            <a:endParaRPr/>
          </a:p>
          <a:p>
            <a:pPr marL="365125" lvl="0" indent="-255587" algn="l" rtl="0">
              <a:spcBef>
                <a:spcPts val="400"/>
              </a:spcBef>
              <a:spcAft>
                <a:spcPts val="0"/>
              </a:spcAft>
              <a:buSzPts val="1360"/>
              <a:buChar char="🞂"/>
            </a:pPr>
            <a:r>
              <a:rPr lang="en-GB" sz="2000"/>
              <a:t>Computer efficiency is better as less storage space is used up</a:t>
            </a:r>
            <a:endParaRPr/>
          </a:p>
          <a:p>
            <a:pPr marL="365125" lvl="0" indent="-255587" algn="l" rtl="0">
              <a:spcBef>
                <a:spcPts val="400"/>
              </a:spcBef>
              <a:spcAft>
                <a:spcPts val="0"/>
              </a:spcAft>
              <a:buSzPts val="1360"/>
              <a:buChar char="🞂"/>
            </a:pPr>
            <a:r>
              <a:rPr lang="en-GB" sz="2000"/>
              <a:t>Accessible 24/7 and accessible anywhere with Internet access</a:t>
            </a:r>
            <a:endParaRPr sz="2000"/>
          </a:p>
        </p:txBody>
      </p:sp>
      <p:sp>
        <p:nvSpPr>
          <p:cNvPr id="934" name="Google Shape;934;p119"/>
          <p:cNvSpPr txBox="1">
            <a:spLocks noGrp="1"/>
          </p:cNvSpPr>
          <p:nvPr>
            <p:ph type="body" idx="4"/>
          </p:nvPr>
        </p:nvSpPr>
        <p:spPr>
          <a:xfrm>
            <a:off x="4645025" y="1052736"/>
            <a:ext cx="4041775" cy="4333321"/>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Char char="🞂"/>
            </a:pPr>
            <a:r>
              <a:rPr lang="en-GB" sz="2000"/>
              <a:t>Requires a reliable internet and broadband connection</a:t>
            </a:r>
            <a:endParaRPr/>
          </a:p>
          <a:p>
            <a:pPr marL="365125" lvl="0" indent="-255587" algn="l" rtl="0">
              <a:spcBef>
                <a:spcPts val="0"/>
              </a:spcBef>
              <a:spcAft>
                <a:spcPts val="0"/>
              </a:spcAft>
              <a:buSzPts val="1360"/>
              <a:buChar char="🞂"/>
            </a:pPr>
            <a:r>
              <a:rPr lang="en-GB" sz="2000"/>
              <a:t>Technical problems can arise meaning there is no access for periods of time</a:t>
            </a:r>
            <a:endParaRPr/>
          </a:p>
          <a:p>
            <a:pPr marL="365125" lvl="0" indent="-255587" algn="l" rtl="0">
              <a:spcBef>
                <a:spcPts val="0"/>
              </a:spcBef>
              <a:spcAft>
                <a:spcPts val="0"/>
              </a:spcAft>
              <a:buSzPts val="1360"/>
              <a:buChar char="🞂"/>
            </a:pPr>
            <a:r>
              <a:rPr lang="en-GB" sz="2000"/>
              <a:t>Web based applications may have limited features compared to traditional ones</a:t>
            </a:r>
            <a:endParaRPr/>
          </a:p>
          <a:p>
            <a:pPr marL="365125" lvl="0" indent="-255587" algn="l" rtl="0">
              <a:spcBef>
                <a:spcPts val="0"/>
              </a:spcBef>
              <a:spcAft>
                <a:spcPts val="0"/>
              </a:spcAft>
              <a:buSzPts val="1360"/>
              <a:buChar char="🞂"/>
            </a:pPr>
            <a:r>
              <a:rPr lang="en-GB" sz="2000"/>
              <a:t>Security risks whereby all data is accessible to a 3</a:t>
            </a:r>
            <a:r>
              <a:rPr lang="en-GB" sz="2000" baseline="30000"/>
              <a:t>rd</a:t>
            </a:r>
            <a:r>
              <a:rPr lang="en-GB" sz="2000"/>
              <a:t> party cloud provider and it may be prone to hacking attempts</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3">
                                            <p:txEl>
                                              <p:pRg st="0" end="0"/>
                                            </p:txEl>
                                          </p:spTgt>
                                        </p:tgtEl>
                                        <p:attrNameLst>
                                          <p:attrName>style.visibility</p:attrName>
                                        </p:attrNameLst>
                                      </p:cBhvr>
                                      <p:to>
                                        <p:strVal val="visible"/>
                                      </p:to>
                                    </p:set>
                                    <p:animEffect transition="in" filter="fade">
                                      <p:cBhvr>
                                        <p:cTn id="7" dur="1000"/>
                                        <p:tgtEl>
                                          <p:spTgt spid="9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3">
                                            <p:txEl>
                                              <p:pRg st="1" end="1"/>
                                            </p:txEl>
                                          </p:spTgt>
                                        </p:tgtEl>
                                        <p:attrNameLst>
                                          <p:attrName>style.visibility</p:attrName>
                                        </p:attrNameLst>
                                      </p:cBhvr>
                                      <p:to>
                                        <p:strVal val="visible"/>
                                      </p:to>
                                    </p:set>
                                    <p:animEffect transition="in" filter="fade">
                                      <p:cBhvr>
                                        <p:cTn id="12" dur="1000"/>
                                        <p:tgtEl>
                                          <p:spTgt spid="9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3">
                                            <p:txEl>
                                              <p:pRg st="2" end="2"/>
                                            </p:txEl>
                                          </p:spTgt>
                                        </p:tgtEl>
                                        <p:attrNameLst>
                                          <p:attrName>style.visibility</p:attrName>
                                        </p:attrNameLst>
                                      </p:cBhvr>
                                      <p:to>
                                        <p:strVal val="visible"/>
                                      </p:to>
                                    </p:set>
                                    <p:animEffect transition="in" filter="fade">
                                      <p:cBhvr>
                                        <p:cTn id="17" dur="1000"/>
                                        <p:tgtEl>
                                          <p:spTgt spid="9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3">
                                            <p:txEl>
                                              <p:pRg st="3" end="3"/>
                                            </p:txEl>
                                          </p:spTgt>
                                        </p:tgtEl>
                                        <p:attrNameLst>
                                          <p:attrName>style.visibility</p:attrName>
                                        </p:attrNameLst>
                                      </p:cBhvr>
                                      <p:to>
                                        <p:strVal val="visible"/>
                                      </p:to>
                                    </p:set>
                                    <p:animEffect transition="in" filter="fade">
                                      <p:cBhvr>
                                        <p:cTn id="22" dur="1000"/>
                                        <p:tgtEl>
                                          <p:spTgt spid="9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3">
                                            <p:txEl>
                                              <p:pRg st="4" end="4"/>
                                            </p:txEl>
                                          </p:spTgt>
                                        </p:tgtEl>
                                        <p:attrNameLst>
                                          <p:attrName>style.visibility</p:attrName>
                                        </p:attrNameLst>
                                      </p:cBhvr>
                                      <p:to>
                                        <p:strVal val="visible"/>
                                      </p:to>
                                    </p:set>
                                    <p:animEffect transition="in" filter="fade">
                                      <p:cBhvr>
                                        <p:cTn id="27" dur="1000"/>
                                        <p:tgtEl>
                                          <p:spTgt spid="9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4">
                                            <p:txEl>
                                              <p:pRg st="0" end="0"/>
                                            </p:txEl>
                                          </p:spTgt>
                                        </p:tgtEl>
                                        <p:attrNameLst>
                                          <p:attrName>style.visibility</p:attrName>
                                        </p:attrNameLst>
                                      </p:cBhvr>
                                      <p:to>
                                        <p:strVal val="visible"/>
                                      </p:to>
                                    </p:set>
                                    <p:animEffect transition="in" filter="fade">
                                      <p:cBhvr>
                                        <p:cTn id="32" dur="1000"/>
                                        <p:tgtEl>
                                          <p:spTgt spid="93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4">
                                            <p:txEl>
                                              <p:pRg st="1" end="1"/>
                                            </p:txEl>
                                          </p:spTgt>
                                        </p:tgtEl>
                                        <p:attrNameLst>
                                          <p:attrName>style.visibility</p:attrName>
                                        </p:attrNameLst>
                                      </p:cBhvr>
                                      <p:to>
                                        <p:strVal val="visible"/>
                                      </p:to>
                                    </p:set>
                                    <p:animEffect transition="in" filter="fade">
                                      <p:cBhvr>
                                        <p:cTn id="37" dur="1000"/>
                                        <p:tgtEl>
                                          <p:spTgt spid="93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4">
                                            <p:txEl>
                                              <p:pRg st="2" end="2"/>
                                            </p:txEl>
                                          </p:spTgt>
                                        </p:tgtEl>
                                        <p:attrNameLst>
                                          <p:attrName>style.visibility</p:attrName>
                                        </p:attrNameLst>
                                      </p:cBhvr>
                                      <p:to>
                                        <p:strVal val="visible"/>
                                      </p:to>
                                    </p:set>
                                    <p:animEffect transition="in" filter="fade">
                                      <p:cBhvr>
                                        <p:cTn id="42" dur="1000"/>
                                        <p:tgtEl>
                                          <p:spTgt spid="93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4">
                                            <p:txEl>
                                              <p:pRg st="3" end="3"/>
                                            </p:txEl>
                                          </p:spTgt>
                                        </p:tgtEl>
                                        <p:attrNameLst>
                                          <p:attrName>style.visibility</p:attrName>
                                        </p:attrNameLst>
                                      </p:cBhvr>
                                      <p:to>
                                        <p:strVal val="visible"/>
                                      </p:to>
                                    </p:set>
                                    <p:animEffect transition="in" filter="fade">
                                      <p:cBhvr>
                                        <p:cTn id="47" dur="1000"/>
                                        <p:tgtEl>
                                          <p:spTgt spid="9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20"/>
          <p:cNvSpPr txBox="1">
            <a:spLocks noGrp="1"/>
          </p:cNvSpPr>
          <p:nvPr>
            <p:ph type="body" idx="1"/>
          </p:nvPr>
        </p:nvSpPr>
        <p:spPr>
          <a:xfrm>
            <a:off x="457200" y="1196752"/>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b="1"/>
              <a:t>Describe the ethical impact of technology on society referring to the following: internet misuse, social media misuse, the implications of global positioning system and tracking, concerns about the security of personal data</a:t>
            </a:r>
            <a:endParaRPr/>
          </a:p>
          <a:p>
            <a:pPr marL="365125" lvl="0" indent="-255587" algn="l" rtl="0">
              <a:spcBef>
                <a:spcPts val="400"/>
              </a:spcBef>
              <a:spcAft>
                <a:spcPts val="0"/>
              </a:spcAft>
              <a:buSzPts val="1496"/>
              <a:buNone/>
            </a:pPr>
            <a:endParaRPr sz="2200" b="1"/>
          </a:p>
        </p:txBody>
      </p:sp>
      <p:sp>
        <p:nvSpPr>
          <p:cNvPr id="940" name="Google Shape;940;p120"/>
          <p:cNvSpPr txBox="1">
            <a:spLocks noGrp="1"/>
          </p:cNvSpPr>
          <p:nvPr>
            <p:ph type="title"/>
          </p:nvPr>
        </p:nvSpPr>
        <p:spPr>
          <a:xfrm>
            <a:off x="457200" y="274638"/>
            <a:ext cx="807524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Moral and Ethical Considerations </a:t>
            </a:r>
            <a:endParaRPr sz="3690"/>
          </a:p>
        </p:txBody>
      </p:sp>
      <p:pic>
        <p:nvPicPr>
          <p:cNvPr id="941" name="Google Shape;941;p120" descr="ethics.jpg"/>
          <p:cNvPicPr preferRelativeResize="0"/>
          <p:nvPr/>
        </p:nvPicPr>
        <p:blipFill rotWithShape="1">
          <a:blip r:embed="rId3">
            <a:alphaModFix/>
          </a:blip>
          <a:srcRect/>
          <a:stretch/>
        </p:blipFill>
        <p:spPr>
          <a:xfrm>
            <a:off x="5940152" y="908720"/>
            <a:ext cx="1872208" cy="1368152"/>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21"/>
          <p:cNvSpPr txBox="1">
            <a:spLocks noGrp="1"/>
          </p:cNvSpPr>
          <p:nvPr>
            <p:ph type="body" idx="1"/>
          </p:nvPr>
        </p:nvSpPr>
        <p:spPr>
          <a:xfrm>
            <a:off x="467544" y="2348880"/>
            <a:ext cx="8229600" cy="14401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The purpose of the </a:t>
            </a:r>
            <a:r>
              <a:rPr lang="en-GB" sz="2200" b="1"/>
              <a:t>Consumer Contracts</a:t>
            </a:r>
            <a:r>
              <a:rPr lang="en-GB" sz="2200"/>
              <a:t> (Information, Cancellation and Additional Charges) </a:t>
            </a:r>
            <a:r>
              <a:rPr lang="en-GB" sz="2200" b="1"/>
              <a:t>Regulations 2013</a:t>
            </a:r>
            <a:r>
              <a:rPr lang="en-GB" sz="2200"/>
              <a:t> is to protect the consumer and outlines details about contracts between the trader and the buyer.</a:t>
            </a:r>
            <a:br>
              <a:rPr lang="en-GB" sz="2200"/>
            </a:br>
            <a:endParaRPr sz="2200"/>
          </a:p>
          <a:p>
            <a:pPr marL="365125" lvl="0" indent="-255587" algn="l" rtl="0">
              <a:spcBef>
                <a:spcPts val="400"/>
              </a:spcBef>
              <a:spcAft>
                <a:spcPts val="0"/>
              </a:spcAft>
              <a:buSzPts val="1632"/>
              <a:buNone/>
            </a:pPr>
            <a:endParaRPr sz="2400"/>
          </a:p>
        </p:txBody>
      </p:sp>
      <p:sp>
        <p:nvSpPr>
          <p:cNvPr id="947" name="Google Shape;947;p121"/>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240"/>
              <a:t>Ethical, Legal &amp; Environmental Impact of Digital Technology</a:t>
            </a:r>
            <a:endParaRPr sz="3240"/>
          </a:p>
        </p:txBody>
      </p:sp>
      <p:sp>
        <p:nvSpPr>
          <p:cNvPr id="948" name="Google Shape;948;p121"/>
          <p:cNvSpPr/>
          <p:nvPr/>
        </p:nvSpPr>
        <p:spPr>
          <a:xfrm>
            <a:off x="6444208" y="4941168"/>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61</a:t>
            </a:r>
            <a:endParaRPr sz="1400">
              <a:solidFill>
                <a:schemeClr val="lt1"/>
              </a:solidFill>
              <a:latin typeface="Lucida Sans"/>
              <a:ea typeface="Lucida Sans"/>
              <a:cs typeface="Lucida Sans"/>
              <a:sym typeface="Lucida Sans"/>
            </a:endParaRPr>
          </a:p>
        </p:txBody>
      </p:sp>
      <p:sp>
        <p:nvSpPr>
          <p:cNvPr id="949" name="Google Shape;949;p121"/>
          <p:cNvSpPr txBox="1"/>
          <p:nvPr/>
        </p:nvSpPr>
        <p:spPr>
          <a:xfrm>
            <a:off x="683568" y="1484784"/>
            <a:ext cx="230425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u="sng">
                <a:solidFill>
                  <a:schemeClr val="hlink"/>
                </a:solidFill>
                <a:latin typeface="Lucida Sans"/>
                <a:ea typeface="Lucida Sans"/>
                <a:cs typeface="Lucida Sans"/>
                <a:sym typeface="Lucida Sans"/>
                <a:hlinkClick r:id="rId3"/>
              </a:rPr>
              <a:t>Intro Video</a:t>
            </a:r>
            <a:endParaRPr sz="1800">
              <a:solidFill>
                <a:schemeClr val="dk1"/>
              </a:solidFill>
              <a:latin typeface="Lucida Sans"/>
              <a:ea typeface="Lucida Sans"/>
              <a:cs typeface="Lucida Sans"/>
              <a:sym typeface="Lucida Sans"/>
            </a:endParaRPr>
          </a:p>
        </p:txBody>
      </p:sp>
      <p:sp>
        <p:nvSpPr>
          <p:cNvPr id="950" name="Google Shape;950;p121"/>
          <p:cNvSpPr txBox="1"/>
          <p:nvPr/>
        </p:nvSpPr>
        <p:spPr>
          <a:xfrm>
            <a:off x="683568" y="4077072"/>
            <a:ext cx="784887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u="sng">
                <a:solidFill>
                  <a:schemeClr val="hlink"/>
                </a:solidFill>
                <a:latin typeface="Lucida Sans"/>
                <a:ea typeface="Lucida Sans"/>
                <a:cs typeface="Lucida Sans"/>
                <a:sym typeface="Lucida Sans"/>
                <a:hlinkClick r:id="rId4"/>
              </a:rPr>
              <a:t>http://www.which.co.uk/consumer-rights/regulation/consumer-contracts-regulations</a:t>
            </a:r>
            <a:endParaRPr sz="1400">
              <a:solidFill>
                <a:schemeClr val="dk1"/>
              </a:solidFill>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285"/>
              <a:buFont typeface="Noto Sans Symbols"/>
              <a:buChar char="🞂"/>
            </a:pPr>
            <a:r>
              <a:rPr lang="en-GB" sz="1890" b="1"/>
              <a:t>Integer numbers</a:t>
            </a:r>
            <a:r>
              <a:rPr lang="en-GB" sz="1890"/>
              <a:t> include positive and negative whole numbers e.g. 10, -5</a:t>
            </a:r>
            <a:endParaRPr/>
          </a:p>
          <a:p>
            <a:pPr marL="365760" lvl="0" indent="-256032" algn="l" rtl="0">
              <a:lnSpc>
                <a:spcPct val="80000"/>
              </a:lnSpc>
              <a:spcBef>
                <a:spcPts val="400"/>
              </a:spcBef>
              <a:spcAft>
                <a:spcPts val="0"/>
              </a:spcAft>
              <a:buSzPts val="1285"/>
              <a:buFont typeface="Noto Sans Symbols"/>
              <a:buNone/>
            </a:pPr>
            <a:endParaRPr sz="1890"/>
          </a:p>
          <a:p>
            <a:pPr marL="365760" lvl="0" indent="-256032" algn="l" rtl="0">
              <a:lnSpc>
                <a:spcPct val="80000"/>
              </a:lnSpc>
              <a:spcBef>
                <a:spcPts val="400"/>
              </a:spcBef>
              <a:spcAft>
                <a:spcPts val="0"/>
              </a:spcAft>
              <a:buSzPts val="1285"/>
              <a:buFont typeface="Noto Sans Symbols"/>
              <a:buChar char="🞂"/>
            </a:pPr>
            <a:r>
              <a:rPr lang="en-GB" sz="1890" b="1"/>
              <a:t>Real numbers</a:t>
            </a:r>
            <a:r>
              <a:rPr lang="en-GB" sz="1890"/>
              <a:t> contain decimal values, although can also store whole numbers e.g. 12.2</a:t>
            </a:r>
            <a:endParaRPr/>
          </a:p>
          <a:p>
            <a:pPr marL="365760" lvl="0" indent="-256032" algn="l" rtl="0">
              <a:lnSpc>
                <a:spcPct val="80000"/>
              </a:lnSpc>
              <a:spcBef>
                <a:spcPts val="400"/>
              </a:spcBef>
              <a:spcAft>
                <a:spcPts val="0"/>
              </a:spcAft>
              <a:buSzPts val="1285"/>
              <a:buFont typeface="Noto Sans Symbols"/>
              <a:buNone/>
            </a:pPr>
            <a:endParaRPr sz="1890"/>
          </a:p>
          <a:p>
            <a:pPr marL="365760" lvl="0" indent="-256032" algn="l" rtl="0">
              <a:lnSpc>
                <a:spcPct val="80000"/>
              </a:lnSpc>
              <a:spcBef>
                <a:spcPts val="400"/>
              </a:spcBef>
              <a:spcAft>
                <a:spcPts val="0"/>
              </a:spcAft>
              <a:buSzPts val="1285"/>
              <a:buFont typeface="Noto Sans Symbols"/>
              <a:buChar char="🞂"/>
            </a:pPr>
            <a:r>
              <a:rPr lang="en-GB" sz="1890" b="1"/>
              <a:t>Date/Time </a:t>
            </a:r>
            <a:r>
              <a:rPr lang="en-GB" sz="1890"/>
              <a:t>can be set up to record date or time data in a specific way.  For example: Short Date 15/01/15, Medium Date 15-Jan-15, Short Time 15:30</a:t>
            </a:r>
            <a:endParaRPr/>
          </a:p>
          <a:p>
            <a:pPr marL="365760" lvl="0" indent="-256032" algn="l" rtl="0">
              <a:lnSpc>
                <a:spcPct val="80000"/>
              </a:lnSpc>
              <a:spcBef>
                <a:spcPts val="400"/>
              </a:spcBef>
              <a:spcAft>
                <a:spcPts val="0"/>
              </a:spcAft>
              <a:buSzPts val="1285"/>
              <a:buFont typeface="Noto Sans Symbols"/>
              <a:buNone/>
            </a:pPr>
            <a:endParaRPr sz="1890"/>
          </a:p>
          <a:p>
            <a:pPr marL="365760" lvl="0" indent="-256032" algn="l" rtl="0">
              <a:lnSpc>
                <a:spcPct val="80000"/>
              </a:lnSpc>
              <a:spcBef>
                <a:spcPts val="400"/>
              </a:spcBef>
              <a:spcAft>
                <a:spcPts val="0"/>
              </a:spcAft>
              <a:buSzPts val="1285"/>
              <a:buFont typeface="Noto Sans Symbols"/>
              <a:buChar char="🞂"/>
            </a:pPr>
            <a:r>
              <a:rPr lang="en-GB" sz="1890" b="1"/>
              <a:t>Character </a:t>
            </a:r>
            <a:r>
              <a:rPr lang="en-GB" sz="1890"/>
              <a:t>may store a single letter, number or symbol e.g. Y or N</a:t>
            </a:r>
            <a:br>
              <a:rPr lang="en-GB" sz="1890"/>
            </a:br>
            <a:endParaRPr sz="1890"/>
          </a:p>
          <a:p>
            <a:pPr marL="365760" lvl="0" indent="-256032" algn="l" rtl="0">
              <a:lnSpc>
                <a:spcPct val="80000"/>
              </a:lnSpc>
              <a:spcBef>
                <a:spcPts val="400"/>
              </a:spcBef>
              <a:spcAft>
                <a:spcPts val="0"/>
              </a:spcAft>
              <a:buSzPts val="1285"/>
              <a:buFont typeface="Noto Sans Symbols"/>
              <a:buChar char="🞂"/>
            </a:pPr>
            <a:r>
              <a:rPr lang="en-GB" sz="1890" b="1"/>
              <a:t>String </a:t>
            </a:r>
            <a:r>
              <a:rPr lang="en-GB" sz="1890"/>
              <a:t>can contain combinations of letters, numbers and symbols e.g. telephone number, Postcode, Passwords.</a:t>
            </a:r>
            <a:br>
              <a:rPr lang="en-GB" sz="1890"/>
            </a:br>
            <a:endParaRPr sz="1890"/>
          </a:p>
          <a:p>
            <a:pPr marL="365760" lvl="0" indent="-256032" algn="l" rtl="0">
              <a:lnSpc>
                <a:spcPct val="80000"/>
              </a:lnSpc>
              <a:spcBef>
                <a:spcPts val="400"/>
              </a:spcBef>
              <a:spcAft>
                <a:spcPts val="0"/>
              </a:spcAft>
              <a:buSzPts val="1285"/>
              <a:buFont typeface="Noto Sans Symbols"/>
              <a:buChar char="🞂"/>
            </a:pPr>
            <a:r>
              <a:rPr lang="en-GB" sz="1890" b="1"/>
              <a:t>Boolean</a:t>
            </a:r>
            <a:r>
              <a:rPr lang="en-GB" sz="1890"/>
              <a:t> can represent 1 or 0, On or Off, True or False</a:t>
            </a:r>
            <a:endParaRPr sz="1890"/>
          </a:p>
        </p:txBody>
      </p:sp>
      <p:sp>
        <p:nvSpPr>
          <p:cNvPr id="185" name="Google Shape;18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Representing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5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5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fade">
                                      <p:cBhvr>
                                        <p:cTn id="22" dur="500"/>
                                        <p:tgtEl>
                                          <p:spTgt spid="1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Effect transition="in" filter="fade">
                                      <p:cBhvr>
                                        <p:cTn id="27" dur="500"/>
                                        <p:tgtEl>
                                          <p:spTgt spid="1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xEl>
                                              <p:pRg st="5" end="5"/>
                                            </p:txEl>
                                          </p:spTgt>
                                        </p:tgtEl>
                                        <p:attrNameLst>
                                          <p:attrName>style.visibility</p:attrName>
                                        </p:attrNameLst>
                                      </p:cBhvr>
                                      <p:to>
                                        <p:strVal val="visible"/>
                                      </p:to>
                                    </p:set>
                                    <p:animEffect transition="in" filter="fade">
                                      <p:cBhvr>
                                        <p:cTn id="32" dur="500"/>
                                        <p:tgtEl>
                                          <p:spTgt spid="1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
                                            <p:txEl>
                                              <p:pRg st="6" end="6"/>
                                            </p:txEl>
                                          </p:spTgt>
                                        </p:tgtEl>
                                        <p:attrNameLst>
                                          <p:attrName>style.visibility</p:attrName>
                                        </p:attrNameLst>
                                      </p:cBhvr>
                                      <p:to>
                                        <p:strVal val="visible"/>
                                      </p:to>
                                    </p:set>
                                    <p:animEffect transition="in" filter="fade">
                                      <p:cBhvr>
                                        <p:cTn id="37" dur="500"/>
                                        <p:tgtEl>
                                          <p:spTgt spid="1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4">
                                            <p:txEl>
                                              <p:pRg st="7" end="7"/>
                                            </p:txEl>
                                          </p:spTgt>
                                        </p:tgtEl>
                                        <p:attrNameLst>
                                          <p:attrName>style.visibility</p:attrName>
                                        </p:attrNameLst>
                                      </p:cBhvr>
                                      <p:to>
                                        <p:strVal val="visible"/>
                                      </p:to>
                                    </p:set>
                                    <p:animEffect transition="in" filter="fade">
                                      <p:cBhvr>
                                        <p:cTn id="42" dur="500"/>
                                        <p:tgtEl>
                                          <p:spTgt spid="18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4">
                                            <p:txEl>
                                              <p:pRg st="8" end="8"/>
                                            </p:txEl>
                                          </p:spTgt>
                                        </p:tgtEl>
                                        <p:attrNameLst>
                                          <p:attrName>style.visibility</p:attrName>
                                        </p:attrNameLst>
                                      </p:cBhvr>
                                      <p:to>
                                        <p:strVal val="visible"/>
                                      </p:to>
                                    </p:set>
                                    <p:animEffect transition="in" filter="fade">
                                      <p:cBhvr>
                                        <p:cTn id="47" dur="500"/>
                                        <p:tgtEl>
                                          <p:spTgt spid="1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22"/>
          <p:cNvSpPr txBox="1">
            <a:spLocks noGrp="1"/>
          </p:cNvSpPr>
          <p:nvPr>
            <p:ph type="body" idx="1"/>
          </p:nvPr>
        </p:nvSpPr>
        <p:spPr>
          <a:xfrm>
            <a:off x="457200" y="1268760"/>
            <a:ext cx="8229600" cy="473834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None/>
            </a:pPr>
            <a:endParaRPr sz="2200"/>
          </a:p>
          <a:p>
            <a:pPr marL="365125" lvl="0" indent="-255587" algn="l" rtl="0">
              <a:spcBef>
                <a:spcPts val="400"/>
              </a:spcBef>
              <a:spcAft>
                <a:spcPts val="0"/>
              </a:spcAft>
              <a:buSzPts val="1496"/>
              <a:buChar char="🞂"/>
            </a:pPr>
            <a:r>
              <a:rPr lang="en-GB" sz="2200"/>
              <a:t>The purpose of the </a:t>
            </a:r>
            <a:r>
              <a:rPr lang="en-GB" sz="2200" b="1"/>
              <a:t>Copyright, Design &amp; Patents Act 1988 </a:t>
            </a:r>
            <a:r>
              <a:rPr lang="en-GB" sz="2200"/>
              <a:t>is to protect and recognise the time and effort that has gone into creating original works of authors, musicians, video producers and software programmers.  The Act also provides the creator with the authority to control how their work is used. </a:t>
            </a:r>
            <a:endParaRPr/>
          </a:p>
          <a:p>
            <a:pPr marL="365125" lvl="0" indent="-255587" algn="l" rtl="0">
              <a:spcBef>
                <a:spcPts val="400"/>
              </a:spcBef>
              <a:spcAft>
                <a:spcPts val="0"/>
              </a:spcAft>
              <a:buSzPts val="1836"/>
              <a:buNone/>
            </a:pPr>
            <a:r>
              <a:rPr lang="en-GB"/>
              <a:t/>
            </a:r>
            <a:br>
              <a:rPr lang="en-GB"/>
            </a:br>
            <a:endParaRPr/>
          </a:p>
        </p:txBody>
      </p:sp>
      <p:sp>
        <p:nvSpPr>
          <p:cNvPr id="956" name="Google Shape;956;p122"/>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80"/>
              <a:t>Ethical, Legal &amp; Environmental Impact of Digital Technology</a:t>
            </a:r>
            <a:endParaRPr sz="2880"/>
          </a:p>
        </p:txBody>
      </p:sp>
      <p:sp>
        <p:nvSpPr>
          <p:cNvPr id="957" name="Google Shape;957;p122"/>
          <p:cNvSpPr/>
          <p:nvPr/>
        </p:nvSpPr>
        <p:spPr>
          <a:xfrm>
            <a:off x="6300192" y="4077072"/>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62</a:t>
            </a:r>
            <a:endParaRPr sz="1400">
              <a:solidFill>
                <a:schemeClr val="lt1"/>
              </a:solidFill>
              <a:latin typeface="Lucida Sans"/>
              <a:ea typeface="Lucida Sans"/>
              <a:cs typeface="Lucida Sans"/>
              <a:sym typeface="Lucida Sans"/>
            </a:endParaRPr>
          </a:p>
        </p:txBody>
      </p:sp>
      <p:pic>
        <p:nvPicPr>
          <p:cNvPr id="958" name="Google Shape;958;p122" descr="copyright.png"/>
          <p:cNvPicPr preferRelativeResize="0"/>
          <p:nvPr/>
        </p:nvPicPr>
        <p:blipFill rotWithShape="1">
          <a:blip r:embed="rId3">
            <a:alphaModFix/>
          </a:blip>
          <a:srcRect/>
          <a:stretch/>
        </p:blipFill>
        <p:spPr>
          <a:xfrm>
            <a:off x="1691680" y="4005064"/>
            <a:ext cx="1763266" cy="1763266"/>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23"/>
          <p:cNvSpPr txBox="1">
            <a:spLocks noGrp="1"/>
          </p:cNvSpPr>
          <p:nvPr>
            <p:ph type="body" idx="1"/>
          </p:nvPr>
        </p:nvSpPr>
        <p:spPr>
          <a:xfrm>
            <a:off x="457200" y="1268760"/>
            <a:ext cx="8229600" cy="23042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None/>
            </a:pPr>
            <a:endParaRPr sz="2200"/>
          </a:p>
          <a:p>
            <a:pPr marL="365125" lvl="0" indent="-255587" algn="l" rtl="0">
              <a:spcBef>
                <a:spcPts val="400"/>
              </a:spcBef>
              <a:spcAft>
                <a:spcPts val="0"/>
              </a:spcAft>
              <a:buSzPts val="1496"/>
              <a:buChar char="🞂"/>
            </a:pPr>
            <a:r>
              <a:rPr lang="en-GB" sz="2200"/>
              <a:t>Whatever school, club or online system we become a member of, personal data is usually requested and stored.  The purpose of the </a:t>
            </a:r>
            <a:r>
              <a:rPr lang="en-GB" sz="2200" b="1"/>
              <a:t>Data Protection Act 1998 </a:t>
            </a:r>
            <a:r>
              <a:rPr lang="en-GB" sz="2200"/>
              <a:t>is to protect individuals and control how their data is used.</a:t>
            </a:r>
            <a:r>
              <a:rPr lang="en-GB"/>
              <a:t/>
            </a:r>
            <a:br>
              <a:rPr lang="en-GB"/>
            </a:br>
            <a:endParaRPr/>
          </a:p>
        </p:txBody>
      </p:sp>
      <p:sp>
        <p:nvSpPr>
          <p:cNvPr id="964" name="Google Shape;964;p123"/>
          <p:cNvSpPr txBox="1">
            <a:spLocks noGrp="1"/>
          </p:cNvSpPr>
          <p:nvPr>
            <p:ph type="title"/>
          </p:nvPr>
        </p:nvSpPr>
        <p:spPr>
          <a:xfrm>
            <a:off x="457200" y="274638"/>
            <a:ext cx="8229600" cy="1066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80"/>
              <a:t>Ethical, Legal &amp; Environmental Impact of Digital Technology</a:t>
            </a:r>
            <a:endParaRPr sz="2880"/>
          </a:p>
        </p:txBody>
      </p:sp>
      <p:sp>
        <p:nvSpPr>
          <p:cNvPr id="965" name="Google Shape;965;p123"/>
          <p:cNvSpPr/>
          <p:nvPr/>
        </p:nvSpPr>
        <p:spPr>
          <a:xfrm>
            <a:off x="6444208" y="4797152"/>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63</a:t>
            </a:r>
            <a:endParaRPr sz="1400">
              <a:solidFill>
                <a:schemeClr val="lt1"/>
              </a:solidFill>
              <a:latin typeface="Lucida Sans"/>
              <a:ea typeface="Lucida Sans"/>
              <a:cs typeface="Lucida Sans"/>
              <a:sym typeface="Lucida Sans"/>
            </a:endParaRPr>
          </a:p>
        </p:txBody>
      </p:sp>
      <p:sp>
        <p:nvSpPr>
          <p:cNvPr id="966" name="Google Shape;966;p123"/>
          <p:cNvSpPr txBox="1"/>
          <p:nvPr/>
        </p:nvSpPr>
        <p:spPr>
          <a:xfrm>
            <a:off x="683568" y="3573016"/>
            <a:ext cx="7848872"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u="sng">
                <a:solidFill>
                  <a:schemeClr val="hlink"/>
                </a:solidFill>
                <a:latin typeface="Lucida Sans"/>
                <a:ea typeface="Lucida Sans"/>
                <a:cs typeface="Lucida Sans"/>
                <a:sym typeface="Lucida Sans"/>
                <a:hlinkClick r:id="rId3"/>
              </a:rPr>
              <a:t>https://ico.org.uk/for-organisations/guide-to-data-protection/</a:t>
            </a:r>
            <a:endParaRPr sz="1400" b="1" u="sng">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40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GB" sz="1400" b="1" u="sng">
                <a:solidFill>
                  <a:schemeClr val="hlink"/>
                </a:solidFill>
                <a:latin typeface="Lucida Sans"/>
                <a:ea typeface="Lucida Sans"/>
                <a:cs typeface="Lucida Sans"/>
                <a:sym typeface="Lucida Sans"/>
                <a:hlinkClick r:id="rId4"/>
              </a:rPr>
              <a:t>http://www.bbc.co.uk/schools/gcsebitesize/ict/legal/0dataprotectionactrev1.shtml</a:t>
            </a:r>
            <a:endParaRPr sz="1400">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pic>
        <p:nvPicPr>
          <p:cNvPr id="967" name="Google Shape;967;p123" descr="data protection.jpg"/>
          <p:cNvPicPr preferRelativeResize="0"/>
          <p:nvPr/>
        </p:nvPicPr>
        <p:blipFill rotWithShape="1">
          <a:blip r:embed="rId5">
            <a:alphaModFix/>
          </a:blip>
          <a:srcRect/>
          <a:stretch/>
        </p:blipFill>
        <p:spPr>
          <a:xfrm>
            <a:off x="2123728" y="4581128"/>
            <a:ext cx="2160240" cy="1370301"/>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4"/>
          <p:cNvSpPr txBox="1">
            <a:spLocks noGrp="1"/>
          </p:cNvSpPr>
          <p:nvPr>
            <p:ph type="body" idx="1"/>
          </p:nvPr>
        </p:nvSpPr>
        <p:spPr>
          <a:xfrm>
            <a:off x="457200" y="1268760"/>
            <a:ext cx="8229600" cy="1872208"/>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Hacking, unauthorised access and purposeful attempts to spread viruses or damage to a computer system are an illegal offence. The purpose of the </a:t>
            </a:r>
            <a:r>
              <a:rPr lang="en-GB" sz="2200" b="1"/>
              <a:t>Computer Misuse Act 1990 </a:t>
            </a:r>
            <a:r>
              <a:rPr lang="en-GB" sz="2200"/>
              <a:t>is to protect computer users and provide information about such offences.</a:t>
            </a:r>
            <a:endParaRPr/>
          </a:p>
          <a:p>
            <a:pPr marL="365125" lvl="0" indent="-255587" algn="l" rtl="0">
              <a:spcBef>
                <a:spcPts val="400"/>
              </a:spcBef>
              <a:spcAft>
                <a:spcPts val="0"/>
              </a:spcAft>
              <a:buSzPts val="1836"/>
              <a:buNone/>
            </a:pPr>
            <a:endParaRPr/>
          </a:p>
        </p:txBody>
      </p:sp>
      <p:sp>
        <p:nvSpPr>
          <p:cNvPr id="973" name="Google Shape;973;p124"/>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80"/>
              <a:t>Ethical, Legal &amp; Environmental Impact of Digital Technology</a:t>
            </a:r>
            <a:endParaRPr sz="2880"/>
          </a:p>
        </p:txBody>
      </p:sp>
      <p:sp>
        <p:nvSpPr>
          <p:cNvPr id="974" name="Google Shape;974;p124"/>
          <p:cNvSpPr/>
          <p:nvPr/>
        </p:nvSpPr>
        <p:spPr>
          <a:xfrm>
            <a:off x="6444208" y="4797152"/>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64</a:t>
            </a:r>
            <a:endParaRPr sz="1400">
              <a:solidFill>
                <a:schemeClr val="lt1"/>
              </a:solidFill>
              <a:latin typeface="Lucida Sans"/>
              <a:ea typeface="Lucida Sans"/>
              <a:cs typeface="Lucida Sans"/>
              <a:sym typeface="Lucida Sans"/>
            </a:endParaRPr>
          </a:p>
        </p:txBody>
      </p:sp>
      <p:sp>
        <p:nvSpPr>
          <p:cNvPr id="975" name="Google Shape;975;p124"/>
          <p:cNvSpPr txBox="1"/>
          <p:nvPr/>
        </p:nvSpPr>
        <p:spPr>
          <a:xfrm>
            <a:off x="683568" y="3501008"/>
            <a:ext cx="74168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hlink"/>
                </a:solidFill>
                <a:latin typeface="Lucida Sans"/>
                <a:ea typeface="Lucida Sans"/>
                <a:cs typeface="Lucida Sans"/>
                <a:sym typeface="Lucida Sans"/>
                <a:hlinkClick r:id="rId3"/>
              </a:rPr>
              <a:t>http://www.legislation.gov.uk/ukpga/1990/18/contents</a:t>
            </a:r>
            <a:r>
              <a:rPr lang="en-GB" sz="1800" b="1">
                <a:solidFill>
                  <a:schemeClr val="dk1"/>
                </a:solidFill>
                <a:latin typeface="Lucida Sans"/>
                <a:ea typeface="Lucida Sans"/>
                <a:cs typeface="Lucida Sans"/>
                <a:sym typeface="Lucida Sans"/>
              </a:rPr>
              <a:t> </a:t>
            </a:r>
            <a:endParaRPr sz="1800">
              <a:solidFill>
                <a:schemeClr val="dk1"/>
              </a:solidFill>
              <a:latin typeface="Lucida Sans"/>
              <a:ea typeface="Lucida Sans"/>
              <a:cs typeface="Lucida Sans"/>
              <a:sym typeface="Lucida Sans"/>
            </a:endParaRPr>
          </a:p>
        </p:txBody>
      </p:sp>
      <p:pic>
        <p:nvPicPr>
          <p:cNvPr id="976" name="Google Shape;976;p124" descr="malware.jpg"/>
          <p:cNvPicPr preferRelativeResize="0"/>
          <p:nvPr/>
        </p:nvPicPr>
        <p:blipFill rotWithShape="1">
          <a:blip r:embed="rId4">
            <a:alphaModFix/>
          </a:blip>
          <a:srcRect/>
          <a:stretch/>
        </p:blipFill>
        <p:spPr>
          <a:xfrm>
            <a:off x="1403648" y="4221088"/>
            <a:ext cx="2448272" cy="1430262"/>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25"/>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r>
              <a:rPr lang="en-GB" sz="2000" b="1"/>
              <a:t>Activity 1</a:t>
            </a:r>
            <a:endParaRPr/>
          </a:p>
          <a:p>
            <a:pPr marL="365125" lvl="0" indent="-255587" algn="l" rtl="0">
              <a:spcBef>
                <a:spcPts val="400"/>
              </a:spcBef>
              <a:spcAft>
                <a:spcPts val="0"/>
              </a:spcAft>
              <a:buSzPts val="1360"/>
              <a:buNone/>
            </a:pPr>
            <a:r>
              <a:rPr lang="en-GB" sz="2000"/>
              <a:t>In allocated groups on an A3 sheet OR electronically, list all the ways you can think of that we produce our own digital footprint.  Consider potential threats and concerns.  Groups to feedback to the class. Update your own list on Page 65 Student Booklet after class feedback. </a:t>
            </a:r>
            <a:endParaRPr/>
          </a:p>
          <a:p>
            <a:pPr marL="365125" lvl="0" indent="-255587" algn="l" rtl="0">
              <a:spcBef>
                <a:spcPts val="400"/>
              </a:spcBef>
              <a:spcAft>
                <a:spcPts val="0"/>
              </a:spcAft>
              <a:buSzPts val="1360"/>
              <a:buNone/>
            </a:pPr>
            <a:r>
              <a:rPr lang="en-GB" sz="2000" b="1"/>
              <a:t>Activity 2</a:t>
            </a:r>
            <a:endParaRPr/>
          </a:p>
          <a:p>
            <a:pPr marL="365125" lvl="0" indent="-255587" algn="l" rtl="0">
              <a:spcBef>
                <a:spcPts val="400"/>
              </a:spcBef>
              <a:spcAft>
                <a:spcPts val="0"/>
              </a:spcAft>
              <a:buSzPts val="1360"/>
              <a:buNone/>
            </a:pPr>
            <a:r>
              <a:rPr lang="en-GB" sz="2000"/>
              <a:t>Choose one category and create a Storyboard for a short movie clip (using the outline below) illustrating 2 different ways technology can be misused and the potential impact of each.  The advertisement should last no more than 40 seconds in 6 clips and will be created in Movie Maker.</a:t>
            </a:r>
            <a:endParaRPr/>
          </a:p>
          <a:p>
            <a:pPr marL="365125" lvl="0" indent="-255587" algn="l" rtl="0">
              <a:spcBef>
                <a:spcPts val="400"/>
              </a:spcBef>
              <a:spcAft>
                <a:spcPts val="0"/>
              </a:spcAft>
              <a:buSzPts val="1360"/>
              <a:buNone/>
            </a:pPr>
            <a:r>
              <a:rPr lang="en-GB" sz="2000" b="1"/>
              <a:t>Activity 3</a:t>
            </a:r>
            <a:endParaRPr/>
          </a:p>
          <a:p>
            <a:pPr marL="365125" lvl="0" indent="-255587" algn="l" rtl="0">
              <a:spcBef>
                <a:spcPts val="400"/>
              </a:spcBef>
              <a:spcAft>
                <a:spcPts val="0"/>
              </a:spcAft>
              <a:buSzPts val="1360"/>
              <a:buNone/>
            </a:pPr>
            <a:r>
              <a:rPr lang="en-GB" sz="2000"/>
              <a:t>Create the movie clip</a:t>
            </a:r>
            <a:endParaRPr/>
          </a:p>
          <a:p>
            <a:pPr marL="365125" lvl="0" indent="-255587" algn="l" rtl="0">
              <a:spcBef>
                <a:spcPts val="400"/>
              </a:spcBef>
              <a:spcAft>
                <a:spcPts val="0"/>
              </a:spcAft>
              <a:buSzPts val="1360"/>
              <a:buNone/>
            </a:pPr>
            <a:endParaRPr sz="2000" b="1"/>
          </a:p>
          <a:p>
            <a:pPr marL="365125" lvl="0" indent="-255587" algn="l" rtl="0">
              <a:spcBef>
                <a:spcPts val="400"/>
              </a:spcBef>
              <a:spcAft>
                <a:spcPts val="0"/>
              </a:spcAft>
              <a:buSzPts val="1836"/>
              <a:buNone/>
            </a:pPr>
            <a:endParaRPr/>
          </a:p>
        </p:txBody>
      </p:sp>
      <p:sp>
        <p:nvSpPr>
          <p:cNvPr id="982" name="Google Shape;982;p125"/>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Our Digital Footprint</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26"/>
          <p:cNvSpPr txBox="1">
            <a:spLocks noGrp="1"/>
          </p:cNvSpPr>
          <p:nvPr>
            <p:ph type="body" idx="1"/>
          </p:nvPr>
        </p:nvSpPr>
        <p:spPr>
          <a:xfrm>
            <a:off x="457200" y="1196752"/>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b="1"/>
              <a:t>Describe the impact of digital technology on employment including: increased job opportunities in the digital technology and computing sector, job displacement, changes in work patterns and the need for upskilling</a:t>
            </a:r>
            <a:endParaRPr sz="2200" b="1"/>
          </a:p>
          <a:p>
            <a:pPr marL="365125" lvl="0" indent="-255587" algn="l" rtl="0">
              <a:spcBef>
                <a:spcPts val="400"/>
              </a:spcBef>
              <a:spcAft>
                <a:spcPts val="0"/>
              </a:spcAft>
              <a:buSzPts val="1496"/>
              <a:buNone/>
            </a:pPr>
            <a:endParaRPr sz="2200" b="1"/>
          </a:p>
        </p:txBody>
      </p:sp>
      <p:sp>
        <p:nvSpPr>
          <p:cNvPr id="988" name="Google Shape;988;p126"/>
          <p:cNvSpPr txBox="1">
            <a:spLocks noGrp="1"/>
          </p:cNvSpPr>
          <p:nvPr>
            <p:ph type="title"/>
          </p:nvPr>
        </p:nvSpPr>
        <p:spPr>
          <a:xfrm>
            <a:off x="457200" y="274638"/>
            <a:ext cx="807524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Changes in Employment</a:t>
            </a:r>
            <a:endParaRPr/>
          </a:p>
        </p:txBody>
      </p:sp>
      <p:pic>
        <p:nvPicPr>
          <p:cNvPr id="989" name="Google Shape;989;p126" descr="digital technology front page image.jpg"/>
          <p:cNvPicPr preferRelativeResize="0"/>
          <p:nvPr/>
        </p:nvPicPr>
        <p:blipFill rotWithShape="1">
          <a:blip r:embed="rId3">
            <a:alphaModFix/>
          </a:blip>
          <a:srcRect/>
          <a:stretch/>
        </p:blipFill>
        <p:spPr>
          <a:xfrm>
            <a:off x="6084168" y="4509120"/>
            <a:ext cx="1389892" cy="1043186"/>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27"/>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200"/>
              <a:t>Impact of Digital Technology </a:t>
            </a:r>
            <a:br>
              <a:rPr lang="en-GB" sz="3200"/>
            </a:br>
            <a:r>
              <a:rPr lang="en-GB" sz="3200"/>
              <a:t>on Employment</a:t>
            </a:r>
            <a:endParaRPr sz="3200"/>
          </a:p>
        </p:txBody>
      </p:sp>
      <p:sp>
        <p:nvSpPr>
          <p:cNvPr id="995" name="Google Shape;995;p127"/>
          <p:cNvSpPr>
            <a:spLocks noGrp="1"/>
          </p:cNvSpPr>
          <p:nvPr>
            <p:ph type="body" idx="1"/>
          </p:nvPr>
        </p:nvSpPr>
        <p:spPr>
          <a:xfrm>
            <a:off x="4211960" y="2420888"/>
            <a:ext cx="3888432" cy="2506092"/>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365125" lvl="0" indent="-255587" algn="ctr" rtl="0">
              <a:spcBef>
                <a:spcPts val="0"/>
              </a:spcBef>
              <a:spcAft>
                <a:spcPts val="0"/>
              </a:spcAft>
              <a:buSzPts val="1360"/>
              <a:buChar char="🞂"/>
            </a:pPr>
            <a:r>
              <a:rPr lang="en-GB" sz="2000">
                <a:solidFill>
                  <a:schemeClr val="lt1"/>
                </a:solidFill>
                <a:latin typeface="Lucida Sans"/>
                <a:ea typeface="Lucida Sans"/>
                <a:cs typeface="Lucida Sans"/>
                <a:sym typeface="Lucida Sans"/>
              </a:rPr>
              <a:t>Careers Activities Focused Lesson Pages 71 to 73</a:t>
            </a:r>
            <a:endParaRPr sz="2000"/>
          </a:p>
        </p:txBody>
      </p:sp>
      <p:sp>
        <p:nvSpPr>
          <p:cNvPr id="996" name="Google Shape;996;p127"/>
          <p:cNvSpPr txBox="1"/>
          <p:nvPr/>
        </p:nvSpPr>
        <p:spPr>
          <a:xfrm>
            <a:off x="755576" y="2060848"/>
            <a:ext cx="252028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u="sng">
                <a:solidFill>
                  <a:schemeClr val="hlink"/>
                </a:solidFill>
                <a:latin typeface="Lucida Sans"/>
                <a:ea typeface="Lucida Sans"/>
                <a:cs typeface="Lucida Sans"/>
                <a:sym typeface="Lucida Sans"/>
                <a:hlinkClick r:id="rId3"/>
              </a:rPr>
              <a:t>Intro Video Clip</a:t>
            </a:r>
            <a:endParaRPr sz="1800">
              <a:solidFill>
                <a:schemeClr val="dk1"/>
              </a:solidFill>
              <a:latin typeface="Lucida Sans"/>
              <a:ea typeface="Lucida Sans"/>
              <a:cs typeface="Lucida Sans"/>
              <a:sym typeface="Lucida Sans"/>
            </a:endParaRPr>
          </a:p>
        </p:txBody>
      </p:sp>
      <p:pic>
        <p:nvPicPr>
          <p:cNvPr id="997" name="Google Shape;997;p127" descr="3D printer.jpg"/>
          <p:cNvPicPr preferRelativeResize="0"/>
          <p:nvPr/>
        </p:nvPicPr>
        <p:blipFill rotWithShape="1">
          <a:blip r:embed="rId4">
            <a:alphaModFix/>
          </a:blip>
          <a:srcRect/>
          <a:stretch/>
        </p:blipFill>
        <p:spPr>
          <a:xfrm>
            <a:off x="755576" y="2996952"/>
            <a:ext cx="1800200" cy="2016224"/>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28"/>
          <p:cNvSpPr txBox="1">
            <a:spLocks noGrp="1"/>
          </p:cNvSpPr>
          <p:nvPr>
            <p:ph type="body" idx="1"/>
          </p:nvPr>
        </p:nvSpPr>
        <p:spPr>
          <a:xfrm>
            <a:off x="457200" y="1340768"/>
            <a:ext cx="8229600" cy="466633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Char char="🞂"/>
            </a:pPr>
            <a:r>
              <a:rPr lang="en-GB" sz="2000" b="1"/>
              <a:t>Job Displacement </a:t>
            </a:r>
            <a:r>
              <a:rPr lang="en-GB" sz="2000"/>
              <a:t>is where jobs are lost or no longer required.  This is often the case when a position or specific job role is replaced by Digital Technologies, for example, Robots, Machinery, Artificial Intelligence</a:t>
            </a:r>
            <a:endParaRPr sz="2000" b="1"/>
          </a:p>
          <a:p>
            <a:pPr marL="365125" lvl="0" indent="-169228" algn="l" rtl="0">
              <a:spcBef>
                <a:spcPts val="400"/>
              </a:spcBef>
              <a:spcAft>
                <a:spcPts val="0"/>
              </a:spcAft>
              <a:buSzPts val="1360"/>
              <a:buNone/>
            </a:pPr>
            <a:endParaRPr sz="2000" b="1"/>
          </a:p>
          <a:p>
            <a:pPr marL="365125" lvl="0" indent="-255587" algn="l" rtl="0">
              <a:spcBef>
                <a:spcPts val="400"/>
              </a:spcBef>
              <a:spcAft>
                <a:spcPts val="0"/>
              </a:spcAft>
              <a:buSzPts val="1360"/>
              <a:buChar char="🞂"/>
            </a:pPr>
            <a:r>
              <a:rPr lang="en-GB" sz="2000" b="1"/>
              <a:t>Working patterns</a:t>
            </a:r>
            <a:r>
              <a:rPr lang="en-GB" sz="2000"/>
              <a:t> have changed in many industries over the years.  In some cases they are implemented because of legal obligations, for example, part-time, flexi hours, job-sharing.  In other cases they have become possible through changes in Digital Technologies, for example, teleworking.</a:t>
            </a:r>
            <a:endParaRPr sz="2000" b="1"/>
          </a:p>
          <a:p>
            <a:pPr marL="365125" lvl="0" indent="-169228" algn="l" rtl="0">
              <a:spcBef>
                <a:spcPts val="400"/>
              </a:spcBef>
              <a:spcAft>
                <a:spcPts val="0"/>
              </a:spcAft>
              <a:buSzPts val="1360"/>
              <a:buNone/>
            </a:pPr>
            <a:endParaRPr sz="2000" b="1"/>
          </a:p>
          <a:p>
            <a:pPr marL="365125" lvl="0" indent="-255587" algn="l" rtl="0">
              <a:spcBef>
                <a:spcPts val="400"/>
              </a:spcBef>
              <a:spcAft>
                <a:spcPts val="0"/>
              </a:spcAft>
              <a:buSzPts val="1360"/>
              <a:buChar char="🞂"/>
            </a:pPr>
            <a:r>
              <a:rPr lang="en-GB" sz="2000" b="1"/>
              <a:t>Up skilling</a:t>
            </a:r>
            <a:r>
              <a:rPr lang="en-GB" sz="2000"/>
              <a:t> of employees is often required as digital technologies continue to develop and working practices change.</a:t>
            </a:r>
            <a:endParaRPr/>
          </a:p>
          <a:p>
            <a:pPr marL="365125" lvl="0" indent="-255587" algn="l" rtl="0">
              <a:spcBef>
                <a:spcPts val="400"/>
              </a:spcBef>
              <a:spcAft>
                <a:spcPts val="0"/>
              </a:spcAft>
              <a:buSzPts val="1360"/>
              <a:buNone/>
            </a:pPr>
            <a:endParaRPr sz="2000"/>
          </a:p>
        </p:txBody>
      </p:sp>
      <p:sp>
        <p:nvSpPr>
          <p:cNvPr id="1003" name="Google Shape;1003;p128"/>
          <p:cNvSpPr txBox="1">
            <a:spLocks noGrp="1"/>
          </p:cNvSpPr>
          <p:nvPr>
            <p:ph type="title"/>
          </p:nvPr>
        </p:nvSpPr>
        <p:spPr>
          <a:xfrm>
            <a:off x="457200" y="274638"/>
            <a:ext cx="8229600" cy="1066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80"/>
              <a:t>Impact of Digital Technology </a:t>
            </a:r>
            <a:br>
              <a:rPr lang="en-GB" sz="2880"/>
            </a:br>
            <a:r>
              <a:rPr lang="en-GB" sz="2880"/>
              <a:t>on Employment</a:t>
            </a:r>
            <a:endParaRPr sz="2880"/>
          </a:p>
        </p:txBody>
      </p:sp>
      <p:sp>
        <p:nvSpPr>
          <p:cNvPr id="1004" name="Google Shape;1004;p128"/>
          <p:cNvSpPr/>
          <p:nvPr/>
        </p:nvSpPr>
        <p:spPr>
          <a:xfrm>
            <a:off x="6804248" y="5661248"/>
            <a:ext cx="1872208" cy="1008112"/>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74</a:t>
            </a:r>
            <a:endParaRPr sz="1400">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2">
                                            <p:txEl>
                                              <p:pRg st="0" end="0"/>
                                            </p:txEl>
                                          </p:spTgt>
                                        </p:tgtEl>
                                        <p:attrNameLst>
                                          <p:attrName>style.visibility</p:attrName>
                                        </p:attrNameLst>
                                      </p:cBhvr>
                                      <p:to>
                                        <p:strVal val="visible"/>
                                      </p:to>
                                    </p:set>
                                    <p:animEffect transition="in" filter="fade">
                                      <p:cBhvr>
                                        <p:cTn id="7" dur="1000"/>
                                        <p:tgtEl>
                                          <p:spTgt spid="10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2">
                                            <p:txEl>
                                              <p:pRg st="1" end="1"/>
                                            </p:txEl>
                                          </p:spTgt>
                                        </p:tgtEl>
                                        <p:attrNameLst>
                                          <p:attrName>style.visibility</p:attrName>
                                        </p:attrNameLst>
                                      </p:cBhvr>
                                      <p:to>
                                        <p:strVal val="visible"/>
                                      </p:to>
                                    </p:set>
                                    <p:animEffect transition="in" filter="fade">
                                      <p:cBhvr>
                                        <p:cTn id="12" dur="1000"/>
                                        <p:tgtEl>
                                          <p:spTgt spid="10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2">
                                            <p:txEl>
                                              <p:pRg st="2" end="2"/>
                                            </p:txEl>
                                          </p:spTgt>
                                        </p:tgtEl>
                                        <p:attrNameLst>
                                          <p:attrName>style.visibility</p:attrName>
                                        </p:attrNameLst>
                                      </p:cBhvr>
                                      <p:to>
                                        <p:strVal val="visible"/>
                                      </p:to>
                                    </p:set>
                                    <p:animEffect transition="in" filter="fade">
                                      <p:cBhvr>
                                        <p:cTn id="17" dur="1000"/>
                                        <p:tgtEl>
                                          <p:spTgt spid="10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2">
                                            <p:txEl>
                                              <p:pRg st="3" end="3"/>
                                            </p:txEl>
                                          </p:spTgt>
                                        </p:tgtEl>
                                        <p:attrNameLst>
                                          <p:attrName>style.visibility</p:attrName>
                                        </p:attrNameLst>
                                      </p:cBhvr>
                                      <p:to>
                                        <p:strVal val="visible"/>
                                      </p:to>
                                    </p:set>
                                    <p:animEffect transition="in" filter="fade">
                                      <p:cBhvr>
                                        <p:cTn id="22" dur="1000"/>
                                        <p:tgtEl>
                                          <p:spTgt spid="10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2">
                                            <p:txEl>
                                              <p:pRg st="4" end="4"/>
                                            </p:txEl>
                                          </p:spTgt>
                                        </p:tgtEl>
                                        <p:attrNameLst>
                                          <p:attrName>style.visibility</p:attrName>
                                        </p:attrNameLst>
                                      </p:cBhvr>
                                      <p:to>
                                        <p:strVal val="visible"/>
                                      </p:to>
                                    </p:set>
                                    <p:animEffect transition="in" filter="fade">
                                      <p:cBhvr>
                                        <p:cTn id="27" dur="1000"/>
                                        <p:tgtEl>
                                          <p:spTgt spid="10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2">
                                            <p:txEl>
                                              <p:pRg st="5" end="5"/>
                                            </p:txEl>
                                          </p:spTgt>
                                        </p:tgtEl>
                                        <p:attrNameLst>
                                          <p:attrName>style.visibility</p:attrName>
                                        </p:attrNameLst>
                                      </p:cBhvr>
                                      <p:to>
                                        <p:strVal val="visible"/>
                                      </p:to>
                                    </p:set>
                                    <p:animEffect transition="in" filter="fade">
                                      <p:cBhvr>
                                        <p:cTn id="32" dur="1000"/>
                                        <p:tgtEl>
                                          <p:spTgt spid="1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9"/>
          <p:cNvSpPr txBox="1">
            <a:spLocks noGrp="1"/>
          </p:cNvSpPr>
          <p:nvPr>
            <p:ph type="body" idx="1"/>
          </p:nvPr>
        </p:nvSpPr>
        <p:spPr>
          <a:xfrm>
            <a:off x="457200" y="1124744"/>
            <a:ext cx="8229600" cy="48823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None/>
            </a:pPr>
            <a:r>
              <a:rPr lang="en-GB" sz="2200"/>
              <a:t>You are a web developer and employee at Web Creations. Your task today is to prepare for an organised company debate on the introduction of teleworking to the business. </a:t>
            </a:r>
            <a:br>
              <a:rPr lang="en-GB" sz="2200"/>
            </a:br>
            <a:r>
              <a:rPr lang="en-GB" sz="2200"/>
              <a:t/>
            </a:r>
            <a:br>
              <a:rPr lang="en-GB" sz="2200"/>
            </a:br>
            <a:r>
              <a:rPr lang="en-GB" sz="2200" b="1"/>
              <a:t>Debating Teams</a:t>
            </a:r>
            <a:br>
              <a:rPr lang="en-GB" sz="2200" b="1"/>
            </a:br>
            <a:r>
              <a:rPr lang="en-GB" sz="2200"/>
              <a:t>You will be allocated to one of the following teams: </a:t>
            </a:r>
            <a:br>
              <a:rPr lang="en-GB" sz="2200"/>
            </a:br>
            <a:r>
              <a:rPr lang="en-GB" sz="2200"/>
              <a:t>Team 1 – Managers (for the introduction of teleworking)</a:t>
            </a:r>
            <a:br>
              <a:rPr lang="en-GB" sz="2200"/>
            </a:br>
            <a:r>
              <a:rPr lang="en-GB" sz="2200"/>
              <a:t>Team 2 – Managers </a:t>
            </a:r>
            <a:br>
              <a:rPr lang="en-GB" sz="2200"/>
            </a:br>
            <a:r>
              <a:rPr lang="en-GB" sz="2200"/>
              <a:t>(against the introduction of teleworking)</a:t>
            </a:r>
            <a:br>
              <a:rPr lang="en-GB" sz="2200"/>
            </a:br>
            <a:r>
              <a:rPr lang="en-GB" sz="2200"/>
              <a:t>Team 3 – Employees </a:t>
            </a:r>
            <a:br>
              <a:rPr lang="en-GB" sz="2200"/>
            </a:br>
            <a:r>
              <a:rPr lang="en-GB" sz="2200"/>
              <a:t>(for the introduction of teleworking)</a:t>
            </a:r>
            <a:br>
              <a:rPr lang="en-GB" sz="2200"/>
            </a:br>
            <a:r>
              <a:rPr lang="en-GB" sz="2200"/>
              <a:t>Team 4 – Employees </a:t>
            </a:r>
            <a:br>
              <a:rPr lang="en-GB" sz="2200"/>
            </a:br>
            <a:r>
              <a:rPr lang="en-GB" sz="2200"/>
              <a:t>(against the introduction of teleworking)</a:t>
            </a:r>
            <a:br>
              <a:rPr lang="en-GB" sz="2200"/>
            </a:br>
            <a:r>
              <a:rPr lang="en-GB" sz="2200"/>
              <a:t/>
            </a:r>
            <a:br>
              <a:rPr lang="en-GB" sz="2200"/>
            </a:br>
            <a:endParaRPr sz="2200"/>
          </a:p>
        </p:txBody>
      </p:sp>
      <p:sp>
        <p:nvSpPr>
          <p:cNvPr id="1010" name="Google Shape;1010;p129"/>
          <p:cNvSpPr txBox="1">
            <a:spLocks noGrp="1"/>
          </p:cNvSpPr>
          <p:nvPr>
            <p:ph type="title"/>
          </p:nvPr>
        </p:nvSpPr>
        <p:spPr>
          <a:xfrm>
            <a:off x="457200" y="274638"/>
            <a:ext cx="5410944"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Teleworking Debate</a:t>
            </a:r>
            <a:endParaRPr/>
          </a:p>
        </p:txBody>
      </p:sp>
      <p:pic>
        <p:nvPicPr>
          <p:cNvPr id="1011" name="Google Shape;1011;p129" descr="teleworking.jpg"/>
          <p:cNvPicPr preferRelativeResize="0"/>
          <p:nvPr/>
        </p:nvPicPr>
        <p:blipFill rotWithShape="1">
          <a:blip r:embed="rId3">
            <a:alphaModFix/>
          </a:blip>
          <a:srcRect/>
          <a:stretch/>
        </p:blipFill>
        <p:spPr>
          <a:xfrm>
            <a:off x="7020272" y="116632"/>
            <a:ext cx="1371600" cy="975360"/>
          </a:xfrm>
          <a:prstGeom prst="rect">
            <a:avLst/>
          </a:prstGeom>
          <a:noFill/>
          <a:ln>
            <a:noFill/>
          </a:ln>
        </p:spPr>
      </p:pic>
      <p:sp>
        <p:nvSpPr>
          <p:cNvPr id="1012" name="Google Shape;1012;p129"/>
          <p:cNvSpPr/>
          <p:nvPr/>
        </p:nvSpPr>
        <p:spPr>
          <a:xfrm>
            <a:off x="6516216" y="5157192"/>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75</a:t>
            </a:r>
            <a:endParaRPr sz="1400">
              <a:solidFill>
                <a:schemeClr val="lt1"/>
              </a:solidFill>
              <a:latin typeface="Lucida Sans"/>
              <a:ea typeface="Lucida Sans"/>
              <a:cs typeface="Lucida Sans"/>
              <a:sym typeface="Lucida San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30"/>
          <p:cNvSpPr txBox="1">
            <a:spLocks noGrp="1"/>
          </p:cNvSpPr>
          <p:nvPr>
            <p:ph type="body" idx="1"/>
          </p:nvPr>
        </p:nvSpPr>
        <p:spPr>
          <a:xfrm>
            <a:off x="457200" y="1196752"/>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b="1"/>
              <a:t>Demonstrate understanding of the digital technology related to health and safety issues, including RSI, back strain and eye strain</a:t>
            </a:r>
            <a:endParaRPr/>
          </a:p>
          <a:p>
            <a:pPr marL="365125" lvl="0" indent="-255587" algn="l" rtl="0">
              <a:spcBef>
                <a:spcPts val="400"/>
              </a:spcBef>
              <a:spcAft>
                <a:spcPts val="0"/>
              </a:spcAft>
              <a:buSzPts val="1496"/>
              <a:buChar char="🞂"/>
            </a:pPr>
            <a:r>
              <a:rPr lang="en-GB" sz="2200" b="1"/>
              <a:t>Identify the measures that both the employee and employer should take to promote good health and safety practice in the workplace</a:t>
            </a:r>
            <a:endParaRPr sz="2200" b="1"/>
          </a:p>
        </p:txBody>
      </p:sp>
      <p:sp>
        <p:nvSpPr>
          <p:cNvPr id="1018" name="Google Shape;1018;p130"/>
          <p:cNvSpPr txBox="1">
            <a:spLocks noGrp="1"/>
          </p:cNvSpPr>
          <p:nvPr>
            <p:ph type="title"/>
          </p:nvPr>
        </p:nvSpPr>
        <p:spPr>
          <a:xfrm>
            <a:off x="457200" y="274638"/>
            <a:ext cx="807524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Health and Safety</a:t>
            </a:r>
            <a:endParaRPr/>
          </a:p>
        </p:txBody>
      </p:sp>
      <p:pic>
        <p:nvPicPr>
          <p:cNvPr id="1019" name="Google Shape;1019;p130" descr="health and safety.jpg"/>
          <p:cNvPicPr preferRelativeResize="0"/>
          <p:nvPr/>
        </p:nvPicPr>
        <p:blipFill rotWithShape="1">
          <a:blip r:embed="rId3">
            <a:alphaModFix/>
          </a:blip>
          <a:srcRect/>
          <a:stretch/>
        </p:blipFill>
        <p:spPr>
          <a:xfrm>
            <a:off x="6156176" y="4797152"/>
            <a:ext cx="1094232" cy="103632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31"/>
          <p:cNvSpPr txBox="1">
            <a:spLocks noGrp="1"/>
          </p:cNvSpPr>
          <p:nvPr>
            <p:ph type="body" idx="1"/>
          </p:nvPr>
        </p:nvSpPr>
        <p:spPr>
          <a:xfrm>
            <a:off x="457200" y="1052736"/>
            <a:ext cx="8229600" cy="424847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The </a:t>
            </a:r>
            <a:r>
              <a:rPr lang="en-GB" sz="2200" b="1"/>
              <a:t>Health &amp; Safety (Display Screen Equipment) Regulations 1992</a:t>
            </a:r>
            <a:r>
              <a:rPr lang="en-GB" sz="2200"/>
              <a:t> was introduced to protect employees who regularly use display screen equipment, including computers, laptops and other digital devices as part of their normal working routine.  There is a number of health risks associated with the use of DSE and employers have legal obligations to put practice to reduce risks to their employees.</a:t>
            </a:r>
            <a:endParaRPr/>
          </a:p>
          <a:p>
            <a:pPr marL="365125" lvl="0" indent="-255587" algn="l" rtl="0">
              <a:spcBef>
                <a:spcPts val="400"/>
              </a:spcBef>
              <a:spcAft>
                <a:spcPts val="0"/>
              </a:spcAft>
              <a:buSzPts val="1496"/>
              <a:buNone/>
            </a:pPr>
            <a:endParaRPr sz="2200"/>
          </a:p>
          <a:p>
            <a:pPr marL="365125" lvl="0" indent="-255587" algn="l" rtl="0">
              <a:spcBef>
                <a:spcPts val="400"/>
              </a:spcBef>
              <a:spcAft>
                <a:spcPts val="0"/>
              </a:spcAft>
              <a:buSzPts val="1496"/>
              <a:buChar char="🞂"/>
            </a:pPr>
            <a:r>
              <a:rPr lang="en-GB" sz="2200" b="1"/>
              <a:t>Health Risks</a:t>
            </a:r>
            <a:r>
              <a:rPr lang="en-GB" sz="2200"/>
              <a:t> associated with prolonged use of </a:t>
            </a:r>
            <a:r>
              <a:rPr lang="en-GB" sz="2200" b="1"/>
              <a:t>DSE</a:t>
            </a:r>
            <a:r>
              <a:rPr lang="en-GB" sz="2200"/>
              <a:t> include fatigue, eyestrain, headaches, back strain, repetitive strain injury (RSI) and stress.  </a:t>
            </a:r>
            <a:endParaRPr/>
          </a:p>
          <a:p>
            <a:pPr marL="365125" lvl="0" indent="-255587" algn="l" rtl="0">
              <a:spcBef>
                <a:spcPts val="400"/>
              </a:spcBef>
              <a:spcAft>
                <a:spcPts val="0"/>
              </a:spcAft>
              <a:buSzPts val="1836"/>
              <a:buNone/>
            </a:pPr>
            <a:endParaRPr/>
          </a:p>
        </p:txBody>
      </p:sp>
      <p:sp>
        <p:nvSpPr>
          <p:cNvPr id="1025" name="Google Shape;1025;p131"/>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00"/>
              <a:t>Health &amp; Safety (Digital Technology)</a:t>
            </a:r>
            <a:endParaRPr sz="3600"/>
          </a:p>
        </p:txBody>
      </p:sp>
      <p:sp>
        <p:nvSpPr>
          <p:cNvPr id="1026" name="Google Shape;1026;p131"/>
          <p:cNvSpPr/>
          <p:nvPr/>
        </p:nvSpPr>
        <p:spPr>
          <a:xfrm>
            <a:off x="6876256" y="5085184"/>
            <a:ext cx="1872208" cy="1008112"/>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76</a:t>
            </a:r>
            <a:endParaRPr sz="1400">
              <a:solidFill>
                <a:schemeClr val="lt1"/>
              </a:solidFill>
              <a:latin typeface="Lucida Sans"/>
              <a:ea typeface="Lucida Sans"/>
              <a:cs typeface="Lucida Sans"/>
              <a:sym typeface="Lucida Sans"/>
            </a:endParaRPr>
          </a:p>
        </p:txBody>
      </p:sp>
      <p:pic>
        <p:nvPicPr>
          <p:cNvPr id="1027" name="Google Shape;1027;p131" descr="health and safety.jpg"/>
          <p:cNvPicPr preferRelativeResize="0"/>
          <p:nvPr/>
        </p:nvPicPr>
        <p:blipFill rotWithShape="1">
          <a:blip r:embed="rId3">
            <a:alphaModFix/>
          </a:blip>
          <a:srcRect/>
          <a:stretch/>
        </p:blipFill>
        <p:spPr>
          <a:xfrm>
            <a:off x="3995936" y="5445224"/>
            <a:ext cx="1094232" cy="10363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body" idx="1"/>
          </p:nvPr>
        </p:nvSpPr>
        <p:spPr>
          <a:xfrm>
            <a:off x="457200" y="1196975"/>
            <a:ext cx="8229600" cy="4810125"/>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Char char="🞂"/>
            </a:pPr>
            <a:r>
              <a:rPr lang="en-GB"/>
              <a:t>10</a:t>
            </a:r>
            <a:r>
              <a:rPr lang="en-GB" baseline="30000"/>
              <a:t>th</a:t>
            </a:r>
            <a:r>
              <a:rPr lang="en-GB"/>
              <a:t> February 2017</a:t>
            </a:r>
            <a:endParaRPr/>
          </a:p>
          <a:p>
            <a:pPr marL="365125" lvl="0" indent="-255587" algn="l" rtl="0">
              <a:spcBef>
                <a:spcPts val="400"/>
              </a:spcBef>
              <a:spcAft>
                <a:spcPts val="0"/>
              </a:spcAft>
              <a:buSzPts val="1836"/>
              <a:buFont typeface="Noto Sans Symbols"/>
              <a:buNone/>
            </a:pPr>
            <a:r>
              <a:rPr lang="en-GB"/>
              <a:t>Date/Time</a:t>
            </a:r>
            <a:endParaRPr/>
          </a:p>
          <a:p>
            <a:pPr marL="365125" lvl="0" indent="-255587" algn="l" rtl="0">
              <a:spcBef>
                <a:spcPts val="400"/>
              </a:spcBef>
              <a:spcAft>
                <a:spcPts val="0"/>
              </a:spcAft>
              <a:buSzPts val="1836"/>
              <a:buChar char="🞂"/>
            </a:pPr>
            <a:r>
              <a:rPr lang="en-GB"/>
              <a:t>Newsletter Required?</a:t>
            </a:r>
            <a:endParaRPr/>
          </a:p>
          <a:p>
            <a:pPr marL="365125" lvl="0" indent="-255587" algn="l" rtl="0">
              <a:spcBef>
                <a:spcPts val="400"/>
              </a:spcBef>
              <a:spcAft>
                <a:spcPts val="0"/>
              </a:spcAft>
              <a:buSzPts val="1836"/>
              <a:buFont typeface="Noto Sans Symbols"/>
              <a:buNone/>
            </a:pPr>
            <a:r>
              <a:rPr lang="en-GB"/>
              <a:t>Y/N – Boolean</a:t>
            </a:r>
            <a:endParaRPr/>
          </a:p>
          <a:p>
            <a:pPr marL="365125" lvl="0" indent="-255587" algn="l" rtl="0">
              <a:spcBef>
                <a:spcPts val="400"/>
              </a:spcBef>
              <a:spcAft>
                <a:spcPts val="0"/>
              </a:spcAft>
              <a:buSzPts val="1836"/>
              <a:buChar char="🞂"/>
            </a:pPr>
            <a:r>
              <a:rPr lang="en-GB"/>
              <a:t>Hunter</a:t>
            </a:r>
            <a:endParaRPr/>
          </a:p>
          <a:p>
            <a:pPr marL="365125" lvl="0" indent="-255587" algn="l" rtl="0">
              <a:spcBef>
                <a:spcPts val="400"/>
              </a:spcBef>
              <a:spcAft>
                <a:spcPts val="0"/>
              </a:spcAft>
              <a:buSzPts val="1836"/>
              <a:buFont typeface="Noto Sans Symbols"/>
              <a:buNone/>
            </a:pPr>
            <a:r>
              <a:rPr lang="en-GB"/>
              <a:t>String</a:t>
            </a:r>
            <a:endParaRPr/>
          </a:p>
          <a:p>
            <a:pPr marL="365125" lvl="0" indent="-255587" algn="l" rtl="0">
              <a:spcBef>
                <a:spcPts val="400"/>
              </a:spcBef>
              <a:spcAft>
                <a:spcPts val="0"/>
              </a:spcAft>
              <a:buSzPts val="1836"/>
              <a:buChar char="🞂"/>
            </a:pPr>
            <a:r>
              <a:rPr lang="en-GB"/>
              <a:t>12.5</a:t>
            </a:r>
            <a:endParaRPr/>
          </a:p>
          <a:p>
            <a:pPr marL="365125" lvl="0" indent="-255587" algn="l" rtl="0">
              <a:spcBef>
                <a:spcPts val="400"/>
              </a:spcBef>
              <a:spcAft>
                <a:spcPts val="0"/>
              </a:spcAft>
              <a:buSzPts val="1836"/>
              <a:buFont typeface="Noto Sans Symbols"/>
              <a:buNone/>
            </a:pPr>
            <a:r>
              <a:rPr lang="en-GB"/>
              <a:t>Real</a:t>
            </a:r>
            <a:endParaRPr/>
          </a:p>
          <a:p>
            <a:pPr marL="365125" lvl="0" indent="-255587" algn="l" rtl="0">
              <a:spcBef>
                <a:spcPts val="400"/>
              </a:spcBef>
              <a:spcAft>
                <a:spcPts val="0"/>
              </a:spcAft>
              <a:buSzPts val="1836"/>
              <a:buChar char="🞂"/>
            </a:pPr>
            <a:r>
              <a:rPr lang="en-GB"/>
              <a:t>20</a:t>
            </a:r>
            <a:endParaRPr/>
          </a:p>
          <a:p>
            <a:pPr marL="365125" lvl="0" indent="-255587" algn="l" rtl="0">
              <a:spcBef>
                <a:spcPts val="400"/>
              </a:spcBef>
              <a:spcAft>
                <a:spcPts val="0"/>
              </a:spcAft>
              <a:buSzPts val="1836"/>
              <a:buFont typeface="Noto Sans Symbols"/>
              <a:buNone/>
            </a:pPr>
            <a:r>
              <a:rPr lang="en-GB"/>
              <a:t>Integer</a:t>
            </a:r>
            <a:endParaRPr/>
          </a:p>
        </p:txBody>
      </p:sp>
      <p:sp>
        <p:nvSpPr>
          <p:cNvPr id="191" name="Google Shape;191;p24"/>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Data Type?</a:t>
            </a:r>
            <a:endParaRPr/>
          </a:p>
        </p:txBody>
      </p:sp>
      <p:sp>
        <p:nvSpPr>
          <p:cNvPr id="192" name="Google Shape;192;p24"/>
          <p:cNvSpPr/>
          <p:nvPr/>
        </p:nvSpPr>
        <p:spPr>
          <a:xfrm>
            <a:off x="5580112" y="2132856"/>
            <a:ext cx="2592388" cy="1655763"/>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Activities </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Pages 9 to 10</a:t>
            </a:r>
            <a:endParaRPr sz="1800" b="0" i="0" u="none" strike="noStrike" cap="none">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5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1" end="1"/>
                                            </p:txEl>
                                          </p:spTgt>
                                        </p:tgtEl>
                                        <p:attrNameLst>
                                          <p:attrName>style.visibility</p:attrName>
                                        </p:attrNameLst>
                                      </p:cBhvr>
                                      <p:to>
                                        <p:strVal val="visible"/>
                                      </p:to>
                                    </p:set>
                                    <p:animEffect transition="in" filter="fade">
                                      <p:cBhvr>
                                        <p:cTn id="12" dur="500"/>
                                        <p:tgtEl>
                                          <p:spTgt spid="1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xEl>
                                              <p:pRg st="2" end="2"/>
                                            </p:txEl>
                                          </p:spTgt>
                                        </p:tgtEl>
                                        <p:attrNameLst>
                                          <p:attrName>style.visibility</p:attrName>
                                        </p:attrNameLst>
                                      </p:cBhvr>
                                      <p:to>
                                        <p:strVal val="visible"/>
                                      </p:to>
                                    </p:set>
                                    <p:animEffect transition="in" filter="fade">
                                      <p:cBhvr>
                                        <p:cTn id="17" dur="500"/>
                                        <p:tgtEl>
                                          <p:spTgt spid="1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xEl>
                                              <p:pRg st="3" end="3"/>
                                            </p:txEl>
                                          </p:spTgt>
                                        </p:tgtEl>
                                        <p:attrNameLst>
                                          <p:attrName>style.visibility</p:attrName>
                                        </p:attrNameLst>
                                      </p:cBhvr>
                                      <p:to>
                                        <p:strVal val="visible"/>
                                      </p:to>
                                    </p:set>
                                    <p:animEffect transition="in" filter="fade">
                                      <p:cBhvr>
                                        <p:cTn id="22" dur="500"/>
                                        <p:tgtEl>
                                          <p:spTgt spid="1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xEl>
                                              <p:pRg st="4" end="4"/>
                                            </p:txEl>
                                          </p:spTgt>
                                        </p:tgtEl>
                                        <p:attrNameLst>
                                          <p:attrName>style.visibility</p:attrName>
                                        </p:attrNameLst>
                                      </p:cBhvr>
                                      <p:to>
                                        <p:strVal val="visible"/>
                                      </p:to>
                                    </p:set>
                                    <p:animEffect transition="in" filter="fade">
                                      <p:cBhvr>
                                        <p:cTn id="27" dur="500"/>
                                        <p:tgtEl>
                                          <p:spTgt spid="1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0">
                                            <p:txEl>
                                              <p:pRg st="5" end="5"/>
                                            </p:txEl>
                                          </p:spTgt>
                                        </p:tgtEl>
                                        <p:attrNameLst>
                                          <p:attrName>style.visibility</p:attrName>
                                        </p:attrNameLst>
                                      </p:cBhvr>
                                      <p:to>
                                        <p:strVal val="visible"/>
                                      </p:to>
                                    </p:set>
                                    <p:animEffect transition="in" filter="fade">
                                      <p:cBhvr>
                                        <p:cTn id="32" dur="500"/>
                                        <p:tgtEl>
                                          <p:spTgt spid="1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0">
                                            <p:txEl>
                                              <p:pRg st="6" end="6"/>
                                            </p:txEl>
                                          </p:spTgt>
                                        </p:tgtEl>
                                        <p:attrNameLst>
                                          <p:attrName>style.visibility</p:attrName>
                                        </p:attrNameLst>
                                      </p:cBhvr>
                                      <p:to>
                                        <p:strVal val="visible"/>
                                      </p:to>
                                    </p:set>
                                    <p:animEffect transition="in" filter="fade">
                                      <p:cBhvr>
                                        <p:cTn id="37" dur="500"/>
                                        <p:tgtEl>
                                          <p:spTgt spid="1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0">
                                            <p:txEl>
                                              <p:pRg st="7" end="7"/>
                                            </p:txEl>
                                          </p:spTgt>
                                        </p:tgtEl>
                                        <p:attrNameLst>
                                          <p:attrName>style.visibility</p:attrName>
                                        </p:attrNameLst>
                                      </p:cBhvr>
                                      <p:to>
                                        <p:strVal val="visible"/>
                                      </p:to>
                                    </p:set>
                                    <p:animEffect transition="in" filter="fade">
                                      <p:cBhvr>
                                        <p:cTn id="42" dur="500"/>
                                        <p:tgtEl>
                                          <p:spTgt spid="19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0">
                                            <p:txEl>
                                              <p:pRg st="8" end="8"/>
                                            </p:txEl>
                                          </p:spTgt>
                                        </p:tgtEl>
                                        <p:attrNameLst>
                                          <p:attrName>style.visibility</p:attrName>
                                        </p:attrNameLst>
                                      </p:cBhvr>
                                      <p:to>
                                        <p:strVal val="visible"/>
                                      </p:to>
                                    </p:set>
                                    <p:animEffect transition="in" filter="fade">
                                      <p:cBhvr>
                                        <p:cTn id="47" dur="500"/>
                                        <p:tgtEl>
                                          <p:spTgt spid="19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0">
                                            <p:txEl>
                                              <p:pRg st="9" end="9"/>
                                            </p:txEl>
                                          </p:spTgt>
                                        </p:tgtEl>
                                        <p:attrNameLst>
                                          <p:attrName>style.visibility</p:attrName>
                                        </p:attrNameLst>
                                      </p:cBhvr>
                                      <p:to>
                                        <p:strVal val="visible"/>
                                      </p:to>
                                    </p:set>
                                    <p:animEffect transition="in" filter="fade">
                                      <p:cBhvr>
                                        <p:cTn id="52" dur="500"/>
                                        <p:tgtEl>
                                          <p:spTgt spid="19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2"/>
                                        </p:tgtEl>
                                        <p:attrNameLst>
                                          <p:attrName>style.visibility</p:attrName>
                                        </p:attrNameLst>
                                      </p:cBhvr>
                                      <p:to>
                                        <p:strVal val="visible"/>
                                      </p:to>
                                    </p:set>
                                    <p:animEffect transition="in" filter="fade">
                                      <p:cBhvr>
                                        <p:cTn id="57"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32"/>
          <p:cNvSpPr txBox="1">
            <a:spLocks noGrp="1"/>
          </p:cNvSpPr>
          <p:nvPr>
            <p:ph type="body" idx="1"/>
          </p:nvPr>
        </p:nvSpPr>
        <p:spPr>
          <a:xfrm>
            <a:off x="457200" y="1124744"/>
            <a:ext cx="8229600" cy="48823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None/>
            </a:pPr>
            <a:r>
              <a:rPr lang="en-GB" sz="2400" b="1"/>
              <a:t>OTHER MEASURES EMPLOYERS CAN TAKE TO REDUCE RISKS OF USING DISPLAY SCREEN EQUIPMENT</a:t>
            </a:r>
            <a:br>
              <a:rPr lang="en-GB" sz="2400" b="1"/>
            </a:br>
            <a:r>
              <a:rPr lang="en-GB" sz="2400" b="1"/>
              <a:t/>
            </a:r>
            <a:br>
              <a:rPr lang="en-GB" sz="2400" b="1"/>
            </a:br>
            <a:r>
              <a:rPr lang="en-GB" sz="2400" b="1"/>
              <a:t>Staff Training </a:t>
            </a:r>
            <a:r>
              <a:rPr lang="en-GB" sz="2400"/>
              <a:t>to ensure that employees are aware of company policy on the issue and how they can reduce personal risks.  </a:t>
            </a:r>
            <a:endParaRPr sz="2400"/>
          </a:p>
          <a:p>
            <a:pPr marL="365125" lvl="0" indent="-255587" algn="l" rtl="0">
              <a:spcBef>
                <a:spcPts val="400"/>
              </a:spcBef>
              <a:spcAft>
                <a:spcPts val="0"/>
              </a:spcAft>
              <a:buSzPts val="1632"/>
              <a:buNone/>
            </a:pPr>
            <a:endParaRPr sz="2400" b="1"/>
          </a:p>
          <a:p>
            <a:pPr marL="365125" lvl="0" indent="-255587" algn="l" rtl="0">
              <a:spcBef>
                <a:spcPts val="400"/>
              </a:spcBef>
              <a:spcAft>
                <a:spcPts val="0"/>
              </a:spcAft>
              <a:buSzPts val="1632"/>
              <a:buNone/>
            </a:pPr>
            <a:r>
              <a:rPr lang="en-GB" sz="2400" b="1"/>
              <a:t>	Examples include:</a:t>
            </a:r>
            <a:r>
              <a:rPr lang="en-GB" sz="2400"/>
              <a:t> reporting equipment concerns, adopting a proper posture, keeping wrists off the table when typing, adjusting their chair to the correct height, adjusting the blinds for correct lighting, taking regular breaks or changing activities, annual eye tests.</a:t>
            </a:r>
            <a:r>
              <a:rPr lang="en-GB" b="1"/>
              <a:t/>
            </a:r>
            <a:br>
              <a:rPr lang="en-GB" b="1"/>
            </a:br>
            <a:endParaRPr/>
          </a:p>
        </p:txBody>
      </p:sp>
      <p:sp>
        <p:nvSpPr>
          <p:cNvPr id="1033" name="Google Shape;1033;p132"/>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sz="3600"/>
              <a:t>Health &amp; Safety (Digital Technology)</a:t>
            </a:r>
            <a:endParaRPr sz="36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33"/>
          <p:cNvSpPr txBox="1">
            <a:spLocks noGrp="1"/>
          </p:cNvSpPr>
          <p:nvPr>
            <p:ph type="body" idx="1"/>
          </p:nvPr>
        </p:nvSpPr>
        <p:spPr>
          <a:xfrm>
            <a:off x="457200" y="1124744"/>
            <a:ext cx="8229600" cy="23762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endParaRPr/>
          </a:p>
          <a:p>
            <a:pPr marL="365125" lvl="0" indent="-255587" algn="l" rtl="0">
              <a:spcBef>
                <a:spcPts val="400"/>
              </a:spcBef>
              <a:spcAft>
                <a:spcPts val="0"/>
              </a:spcAft>
              <a:buSzPts val="1836"/>
              <a:buNone/>
            </a:pPr>
            <a:r>
              <a:rPr lang="en-GB"/>
              <a:t>Produce a poster than can be copied and displayed around the workplace which promotes good health and safety practice in the workplace.</a:t>
            </a:r>
            <a:endParaRPr/>
          </a:p>
        </p:txBody>
      </p:sp>
      <p:sp>
        <p:nvSpPr>
          <p:cNvPr id="1039" name="Google Shape;1039;p133"/>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Go2BankOnline Case Study</a:t>
            </a:r>
            <a:endParaRPr/>
          </a:p>
        </p:txBody>
      </p:sp>
      <p:sp>
        <p:nvSpPr>
          <p:cNvPr id="1040" name="Google Shape;1040;p133"/>
          <p:cNvSpPr/>
          <p:nvPr/>
        </p:nvSpPr>
        <p:spPr>
          <a:xfrm>
            <a:off x="5292080" y="3501008"/>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77</a:t>
            </a:r>
            <a:endParaRPr sz="1400">
              <a:solidFill>
                <a:schemeClr val="lt1"/>
              </a:solidFill>
              <a:latin typeface="Lucida Sans"/>
              <a:ea typeface="Lucida Sans"/>
              <a:cs typeface="Lucida Sans"/>
              <a:sym typeface="Lucida Sans"/>
            </a:endParaRPr>
          </a:p>
        </p:txBody>
      </p:sp>
      <p:pic>
        <p:nvPicPr>
          <p:cNvPr id="1041" name="Google Shape;1041;p133" descr="health and safety 2.jpg"/>
          <p:cNvPicPr preferRelativeResize="0"/>
          <p:nvPr/>
        </p:nvPicPr>
        <p:blipFill rotWithShape="1">
          <a:blip r:embed="rId3">
            <a:alphaModFix/>
          </a:blip>
          <a:srcRect/>
          <a:stretch/>
        </p:blipFill>
        <p:spPr>
          <a:xfrm>
            <a:off x="1547664" y="3933055"/>
            <a:ext cx="2088232" cy="148496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34"/>
          <p:cNvSpPr txBox="1">
            <a:spLocks noGrp="1"/>
          </p:cNvSpPr>
          <p:nvPr>
            <p:ph type="body" idx="1"/>
          </p:nvPr>
        </p:nvSpPr>
        <p:spPr>
          <a:xfrm>
            <a:off x="457200" y="1196752"/>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b="1"/>
              <a:t>Describe the main features of gaming applications, simulations and mobile phone applications and how they are used to support: education and training, social interactions, work practices</a:t>
            </a:r>
            <a:endParaRPr/>
          </a:p>
          <a:p>
            <a:pPr marL="365125" lvl="0" indent="-255587" algn="l" rtl="0">
              <a:spcBef>
                <a:spcPts val="400"/>
              </a:spcBef>
              <a:spcAft>
                <a:spcPts val="0"/>
              </a:spcAft>
              <a:buSzPts val="1496"/>
              <a:buChar char="🞂"/>
            </a:pPr>
            <a:r>
              <a:rPr lang="en-GB" sz="2200" b="1"/>
              <a:t>Evaluate the impact of online banking, online training and e-commerce on our every day lives</a:t>
            </a:r>
            <a:endParaRPr/>
          </a:p>
          <a:p>
            <a:pPr marL="365125" lvl="0" indent="-255587" algn="l" rtl="0">
              <a:spcBef>
                <a:spcPts val="400"/>
              </a:spcBef>
              <a:spcAft>
                <a:spcPts val="0"/>
              </a:spcAft>
              <a:buSzPts val="1496"/>
              <a:buNone/>
            </a:pPr>
            <a:endParaRPr sz="2200" b="1"/>
          </a:p>
        </p:txBody>
      </p:sp>
      <p:sp>
        <p:nvSpPr>
          <p:cNvPr id="1047" name="Google Shape;1047;p134"/>
          <p:cNvSpPr txBox="1">
            <a:spLocks noGrp="1"/>
          </p:cNvSpPr>
          <p:nvPr>
            <p:ph type="title"/>
          </p:nvPr>
        </p:nvSpPr>
        <p:spPr>
          <a:xfrm>
            <a:off x="457200" y="274638"/>
            <a:ext cx="807524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Digital Applications</a:t>
            </a:r>
            <a:endParaRPr/>
          </a:p>
        </p:txBody>
      </p:sp>
      <p:sp>
        <p:nvSpPr>
          <p:cNvPr id="1048" name="Google Shape;1048;p134"/>
          <p:cNvSpPr/>
          <p:nvPr/>
        </p:nvSpPr>
        <p:spPr>
          <a:xfrm>
            <a:off x="5868144" y="4725144"/>
            <a:ext cx="2304256" cy="1296144"/>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Research Activities</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Pages 78 to 79</a:t>
            </a:r>
            <a:endParaRPr sz="1400">
              <a:solidFill>
                <a:schemeClr val="lt1"/>
              </a:solidFill>
              <a:latin typeface="Lucida Sans"/>
              <a:ea typeface="Lucida Sans"/>
              <a:cs typeface="Lucida Sans"/>
              <a:sym typeface="Lucida San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135"/>
          <p:cNvSpPr txBox="1">
            <a:spLocks noGrp="1"/>
          </p:cNvSpPr>
          <p:nvPr>
            <p:ph type="body" idx="1"/>
          </p:nvPr>
        </p:nvSpPr>
        <p:spPr>
          <a:xfrm>
            <a:off x="457200" y="1124744"/>
            <a:ext cx="8229600" cy="345638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r>
              <a:rPr lang="en-GB"/>
              <a:t>In teams, create a plan to implement a simple mobile app of your own designed to perform a specific task, topic revision/test e.g. homework reminder.  This can be a game, simulation or social media type app for educational OR work purposes.  Each team should present your ideas to the class using an A3 Poster to illustrate.</a:t>
            </a:r>
            <a:endParaRPr/>
          </a:p>
          <a:p>
            <a:pPr marL="365125" lvl="0" indent="-255587" algn="l" rtl="0">
              <a:spcBef>
                <a:spcPts val="400"/>
              </a:spcBef>
              <a:spcAft>
                <a:spcPts val="0"/>
              </a:spcAft>
              <a:buSzPts val="1836"/>
              <a:buNone/>
            </a:pPr>
            <a:endParaRPr/>
          </a:p>
        </p:txBody>
      </p:sp>
      <p:sp>
        <p:nvSpPr>
          <p:cNvPr id="1054" name="Google Shape;1054;p135"/>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Develop an APP</a:t>
            </a:r>
            <a:endParaRPr/>
          </a:p>
        </p:txBody>
      </p:sp>
      <p:sp>
        <p:nvSpPr>
          <p:cNvPr id="1055" name="Google Shape;1055;p135"/>
          <p:cNvSpPr/>
          <p:nvPr/>
        </p:nvSpPr>
        <p:spPr>
          <a:xfrm>
            <a:off x="5868144" y="4653136"/>
            <a:ext cx="2304256" cy="1080120"/>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80</a:t>
            </a:r>
            <a:endParaRPr sz="1400">
              <a:solidFill>
                <a:schemeClr val="lt1"/>
              </a:solidFill>
              <a:latin typeface="Lucida Sans"/>
              <a:ea typeface="Lucida Sans"/>
              <a:cs typeface="Lucida Sans"/>
              <a:sym typeface="Lucida Sans"/>
            </a:endParaRPr>
          </a:p>
        </p:txBody>
      </p:sp>
      <p:pic>
        <p:nvPicPr>
          <p:cNvPr id="1056" name="Google Shape;1056;p135" descr="application software.jpg"/>
          <p:cNvPicPr preferRelativeResize="0"/>
          <p:nvPr/>
        </p:nvPicPr>
        <p:blipFill rotWithShape="1">
          <a:blip r:embed="rId3">
            <a:alphaModFix/>
          </a:blip>
          <a:srcRect/>
          <a:stretch/>
        </p:blipFill>
        <p:spPr>
          <a:xfrm>
            <a:off x="1763688" y="4581128"/>
            <a:ext cx="2136651" cy="147057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36"/>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None/>
            </a:pPr>
            <a:r>
              <a:rPr lang="en-GB" sz="1800"/>
              <a:t>Customers can access their bank account using the bank’s secure website.  This is known as online banking.  The customer registers for online banking to be able to use this facility.  It involves the customer logging on by entering a username and password.  The customer may be asked for certain verification data to access their account.</a:t>
            </a:r>
            <a:endParaRPr sz="1800" b="1"/>
          </a:p>
          <a:p>
            <a:pPr marL="365125" lvl="0" indent="-255587" algn="l" rtl="0">
              <a:spcBef>
                <a:spcPts val="400"/>
              </a:spcBef>
              <a:spcAft>
                <a:spcPts val="0"/>
              </a:spcAft>
              <a:buSzPts val="1224"/>
              <a:buNone/>
            </a:pPr>
            <a:endParaRPr sz="1800" b="1"/>
          </a:p>
          <a:p>
            <a:pPr marL="365125" lvl="0" indent="-255587" algn="l" rtl="0">
              <a:spcBef>
                <a:spcPts val="400"/>
              </a:spcBef>
              <a:spcAft>
                <a:spcPts val="0"/>
              </a:spcAft>
              <a:buSzPts val="1224"/>
              <a:buNone/>
            </a:pPr>
            <a:r>
              <a:rPr lang="en-GB" sz="1800" b="1"/>
              <a:t>Key Features:</a:t>
            </a:r>
            <a:endParaRPr/>
          </a:p>
          <a:p>
            <a:pPr marL="365125" lvl="0" indent="-255587" algn="l" rtl="0">
              <a:spcBef>
                <a:spcPts val="400"/>
              </a:spcBef>
              <a:spcAft>
                <a:spcPts val="0"/>
              </a:spcAft>
              <a:buSzPts val="1224"/>
              <a:buNone/>
            </a:pPr>
            <a:endParaRPr sz="1800"/>
          </a:p>
          <a:p>
            <a:pPr marL="365125" lvl="0" indent="-255587" algn="l" rtl="0">
              <a:spcBef>
                <a:spcPts val="400"/>
              </a:spcBef>
              <a:spcAft>
                <a:spcPts val="0"/>
              </a:spcAft>
              <a:buSzPts val="1224"/>
              <a:buChar char="🞂"/>
            </a:pPr>
            <a:r>
              <a:rPr lang="en-GB" sz="1800"/>
              <a:t>24/7 access to your bank account via the Internet</a:t>
            </a:r>
            <a:endParaRPr/>
          </a:p>
          <a:p>
            <a:pPr marL="365125" lvl="0" indent="-255587" algn="l" rtl="0">
              <a:spcBef>
                <a:spcPts val="400"/>
              </a:spcBef>
              <a:spcAft>
                <a:spcPts val="0"/>
              </a:spcAft>
              <a:buSzPts val="1224"/>
              <a:buChar char="🞂"/>
            </a:pPr>
            <a:r>
              <a:rPr lang="en-GB" sz="1800"/>
              <a:t>Online statements</a:t>
            </a:r>
            <a:endParaRPr/>
          </a:p>
          <a:p>
            <a:pPr marL="365125" lvl="0" indent="-255587" algn="l" rtl="0">
              <a:spcBef>
                <a:spcPts val="400"/>
              </a:spcBef>
              <a:spcAft>
                <a:spcPts val="0"/>
              </a:spcAft>
              <a:buSzPts val="1224"/>
              <a:buChar char="🞂"/>
            </a:pPr>
            <a:r>
              <a:rPr lang="en-GB" sz="1800"/>
              <a:t>Transaction history</a:t>
            </a:r>
            <a:endParaRPr/>
          </a:p>
          <a:p>
            <a:pPr marL="365125" lvl="0" indent="-255587" algn="l" rtl="0">
              <a:spcBef>
                <a:spcPts val="400"/>
              </a:spcBef>
              <a:spcAft>
                <a:spcPts val="0"/>
              </a:spcAft>
              <a:buSzPts val="1224"/>
              <a:buChar char="🞂"/>
            </a:pPr>
            <a:r>
              <a:rPr lang="en-GB" sz="1800"/>
              <a:t>Ability to transfer funds between accounts</a:t>
            </a:r>
            <a:endParaRPr/>
          </a:p>
          <a:p>
            <a:pPr marL="365125" lvl="0" indent="-255587" algn="l" rtl="0">
              <a:spcBef>
                <a:spcPts val="400"/>
              </a:spcBef>
              <a:spcAft>
                <a:spcPts val="0"/>
              </a:spcAft>
              <a:buSzPts val="1224"/>
              <a:buChar char="🞂"/>
            </a:pPr>
            <a:r>
              <a:rPr lang="en-GB" sz="1800"/>
              <a:t>Can set up, view and cancel Direct Debits and Standing Orders</a:t>
            </a:r>
            <a:endParaRPr/>
          </a:p>
          <a:p>
            <a:pPr marL="365125" lvl="0" indent="-255587" algn="l" rtl="0">
              <a:spcBef>
                <a:spcPts val="400"/>
              </a:spcBef>
              <a:spcAft>
                <a:spcPts val="0"/>
              </a:spcAft>
              <a:buSzPts val="1224"/>
              <a:buChar char="🞂"/>
            </a:pPr>
            <a:r>
              <a:rPr lang="en-GB" sz="1800"/>
              <a:t>SMS facilities</a:t>
            </a:r>
            <a:endParaRPr sz="1800"/>
          </a:p>
        </p:txBody>
      </p:sp>
      <p:sp>
        <p:nvSpPr>
          <p:cNvPr id="1062" name="Google Shape;1062;p136"/>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Online Banking</a:t>
            </a:r>
            <a:endParaRPr/>
          </a:p>
        </p:txBody>
      </p:sp>
      <p:pic>
        <p:nvPicPr>
          <p:cNvPr id="1063" name="Google Shape;1063;p136" descr="online banking2.jpg"/>
          <p:cNvPicPr preferRelativeResize="0"/>
          <p:nvPr/>
        </p:nvPicPr>
        <p:blipFill rotWithShape="1">
          <a:blip r:embed="rId3">
            <a:alphaModFix/>
          </a:blip>
          <a:srcRect/>
          <a:stretch/>
        </p:blipFill>
        <p:spPr>
          <a:xfrm>
            <a:off x="6732240" y="2780928"/>
            <a:ext cx="1469429" cy="827162"/>
          </a:xfrm>
          <a:prstGeom prst="rect">
            <a:avLst/>
          </a:prstGeom>
          <a:noFill/>
          <a:ln>
            <a:noFill/>
          </a:ln>
        </p:spPr>
      </p:pic>
      <p:sp>
        <p:nvSpPr>
          <p:cNvPr id="1064" name="Google Shape;1064;p136"/>
          <p:cNvSpPr/>
          <p:nvPr/>
        </p:nvSpPr>
        <p:spPr>
          <a:xfrm>
            <a:off x="6156176" y="5445224"/>
            <a:ext cx="2304256" cy="1080120"/>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Activities</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Pages 83 to 84</a:t>
            </a:r>
            <a:endParaRPr sz="1400">
              <a:solidFill>
                <a:schemeClr val="lt1"/>
              </a:solidFill>
              <a:latin typeface="Lucida Sans"/>
              <a:ea typeface="Lucida Sans"/>
              <a:cs typeface="Lucida Sans"/>
              <a:sym typeface="Lucida San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37"/>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Online Banking Advantages</a:t>
            </a:r>
            <a:endParaRPr/>
          </a:p>
        </p:txBody>
      </p:sp>
      <p:sp>
        <p:nvSpPr>
          <p:cNvPr id="1070" name="Google Shape;1070;p137"/>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Customers</a:t>
            </a:r>
            <a:endParaRPr/>
          </a:p>
        </p:txBody>
      </p:sp>
      <p:sp>
        <p:nvSpPr>
          <p:cNvPr id="1071" name="Google Shape;1071;p137"/>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Bank</a:t>
            </a:r>
            <a:endParaRPr/>
          </a:p>
        </p:txBody>
      </p:sp>
      <p:sp>
        <p:nvSpPr>
          <p:cNvPr id="1072" name="Google Shape;1072;p137"/>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Convenience of banking online</a:t>
            </a:r>
            <a:endParaRPr/>
          </a:p>
          <a:p>
            <a:pPr marL="365125" lvl="0" indent="-255587" algn="l" rtl="0">
              <a:spcBef>
                <a:spcPts val="400"/>
              </a:spcBef>
              <a:spcAft>
                <a:spcPts val="0"/>
              </a:spcAft>
              <a:buSzPts val="1496"/>
              <a:buChar char="🞂"/>
            </a:pPr>
            <a:r>
              <a:rPr lang="en-GB" sz="2200"/>
              <a:t>Can set up and receive notifications if your bank account falls below a certain amount</a:t>
            </a:r>
            <a:endParaRPr/>
          </a:p>
          <a:p>
            <a:pPr marL="365125" lvl="0" indent="-255587" algn="l" rtl="0">
              <a:spcBef>
                <a:spcPts val="400"/>
              </a:spcBef>
              <a:spcAft>
                <a:spcPts val="0"/>
              </a:spcAft>
              <a:buSzPts val="1496"/>
              <a:buChar char="🞂"/>
            </a:pPr>
            <a:r>
              <a:rPr lang="en-GB" sz="2200"/>
              <a:t>Can monitor income and spending more easily</a:t>
            </a:r>
            <a:endParaRPr/>
          </a:p>
          <a:p>
            <a:pPr marL="365125" lvl="0" indent="-255587" algn="l" rtl="0">
              <a:spcBef>
                <a:spcPts val="400"/>
              </a:spcBef>
              <a:spcAft>
                <a:spcPts val="0"/>
              </a:spcAft>
              <a:buSzPts val="1496"/>
              <a:buChar char="🞂"/>
            </a:pPr>
            <a:r>
              <a:rPr lang="en-GB" sz="2200"/>
              <a:t>Can transfer money instantly</a:t>
            </a:r>
            <a:endParaRPr sz="2200"/>
          </a:p>
        </p:txBody>
      </p:sp>
      <p:sp>
        <p:nvSpPr>
          <p:cNvPr id="1073" name="Google Shape;1073;p137"/>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Less branches and staff required</a:t>
            </a:r>
            <a:endParaRPr/>
          </a:p>
          <a:p>
            <a:pPr marL="365125" lvl="0" indent="-255587" algn="l" rtl="0">
              <a:spcBef>
                <a:spcPts val="0"/>
              </a:spcBef>
              <a:spcAft>
                <a:spcPts val="0"/>
              </a:spcAft>
              <a:buSzPts val="1496"/>
              <a:buChar char="🞂"/>
            </a:pPr>
            <a:r>
              <a:rPr lang="en-GB" sz="2200"/>
              <a:t>Financial savings in buildings, salary</a:t>
            </a:r>
            <a:endParaRPr/>
          </a:p>
          <a:p>
            <a:pPr marL="365125" lvl="0" indent="-255587" algn="l" rtl="0">
              <a:spcBef>
                <a:spcPts val="0"/>
              </a:spcBef>
              <a:spcAft>
                <a:spcPts val="0"/>
              </a:spcAft>
              <a:buSzPts val="1496"/>
              <a:buChar char="🞂"/>
            </a:pPr>
            <a:r>
              <a:rPr lang="en-GB" sz="2200"/>
              <a:t>Reduction in errors as customers have more control over their account</a:t>
            </a:r>
            <a:endParaRPr/>
          </a:p>
          <a:p>
            <a:pPr marL="365125" lvl="0" indent="-255587" algn="l" rtl="0">
              <a:spcBef>
                <a:spcPts val="0"/>
              </a:spcBef>
              <a:spcAft>
                <a:spcPts val="0"/>
              </a:spcAft>
              <a:buSzPts val="1496"/>
              <a:buChar char="🞂"/>
            </a:pPr>
            <a:r>
              <a:rPr lang="en-GB" sz="2200"/>
              <a:t>Bank does not need to be open for transactions to occur</a:t>
            </a:r>
            <a:endParaRPr sz="220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38"/>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Online Banking Disadvantages</a:t>
            </a:r>
            <a:endParaRPr/>
          </a:p>
        </p:txBody>
      </p:sp>
      <p:sp>
        <p:nvSpPr>
          <p:cNvPr id="1079" name="Google Shape;1079;p138"/>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Customers</a:t>
            </a:r>
            <a:endParaRPr/>
          </a:p>
        </p:txBody>
      </p:sp>
      <p:sp>
        <p:nvSpPr>
          <p:cNvPr id="1080" name="Google Shape;1080;p138"/>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Bank</a:t>
            </a:r>
            <a:endParaRPr/>
          </a:p>
        </p:txBody>
      </p:sp>
      <p:sp>
        <p:nvSpPr>
          <p:cNvPr id="1081" name="Google Shape;1081;p138"/>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Customer Service may not be as good as face to face </a:t>
            </a:r>
            <a:endParaRPr/>
          </a:p>
          <a:p>
            <a:pPr marL="365125" lvl="0" indent="-255587" algn="l" rtl="0">
              <a:spcBef>
                <a:spcPts val="400"/>
              </a:spcBef>
              <a:spcAft>
                <a:spcPts val="0"/>
              </a:spcAft>
              <a:buSzPts val="1496"/>
              <a:buChar char="🞂"/>
            </a:pPr>
            <a:r>
              <a:rPr lang="en-GB" sz="2200"/>
              <a:t>Relies on Internet Access</a:t>
            </a:r>
            <a:endParaRPr/>
          </a:p>
          <a:p>
            <a:pPr marL="365125" lvl="0" indent="-255587" algn="l" rtl="0">
              <a:spcBef>
                <a:spcPts val="400"/>
              </a:spcBef>
              <a:spcAft>
                <a:spcPts val="0"/>
              </a:spcAft>
              <a:buSzPts val="1496"/>
              <a:buChar char="🞂"/>
            </a:pPr>
            <a:r>
              <a:rPr lang="en-GB" sz="2200"/>
              <a:t>A first time user may find it difficult and no training is provided</a:t>
            </a:r>
            <a:endParaRPr/>
          </a:p>
          <a:p>
            <a:pPr marL="365125" lvl="0" indent="-255587" algn="l" rtl="0">
              <a:spcBef>
                <a:spcPts val="400"/>
              </a:spcBef>
              <a:spcAft>
                <a:spcPts val="0"/>
              </a:spcAft>
              <a:buSzPts val="1496"/>
              <a:buChar char="🞂"/>
            </a:pPr>
            <a:r>
              <a:rPr lang="en-GB" sz="2200"/>
              <a:t>Hacking threat and security of transactions</a:t>
            </a:r>
            <a:endParaRPr/>
          </a:p>
          <a:p>
            <a:pPr marL="365125" lvl="0" indent="-255587" algn="l" rtl="0">
              <a:spcBef>
                <a:spcPts val="400"/>
              </a:spcBef>
              <a:spcAft>
                <a:spcPts val="0"/>
              </a:spcAft>
              <a:buSzPts val="1496"/>
              <a:buChar char="🞂"/>
            </a:pPr>
            <a:r>
              <a:rPr lang="en-GB" sz="2200"/>
              <a:t>Bank server down then unable to access account</a:t>
            </a:r>
            <a:endParaRPr sz="2200"/>
          </a:p>
        </p:txBody>
      </p:sp>
      <p:sp>
        <p:nvSpPr>
          <p:cNvPr id="1082" name="Google Shape;1082;p138"/>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Less of a personal touch and relationship with customers</a:t>
            </a:r>
            <a:endParaRPr/>
          </a:p>
          <a:p>
            <a:pPr marL="365125" lvl="0" indent="-255587" algn="l" rtl="0">
              <a:spcBef>
                <a:spcPts val="0"/>
              </a:spcBef>
              <a:spcAft>
                <a:spcPts val="0"/>
              </a:spcAft>
              <a:buSzPts val="1496"/>
              <a:buChar char="🞂"/>
            </a:pPr>
            <a:r>
              <a:rPr lang="en-GB" sz="2200"/>
              <a:t>More difficult to sort customer issues</a:t>
            </a:r>
            <a:endParaRPr/>
          </a:p>
          <a:p>
            <a:pPr marL="365125" lvl="0" indent="-255587" algn="l" rtl="0">
              <a:spcBef>
                <a:spcPts val="0"/>
              </a:spcBef>
              <a:spcAft>
                <a:spcPts val="0"/>
              </a:spcAft>
              <a:buSzPts val="1496"/>
              <a:buChar char="🞂"/>
            </a:pPr>
            <a:r>
              <a:rPr lang="en-GB" sz="2200"/>
              <a:t>Less money made in charges because customers can monitor their account more easily</a:t>
            </a:r>
            <a:endParaRPr/>
          </a:p>
          <a:p>
            <a:pPr marL="365125" lvl="0" indent="-255587" algn="l" rtl="0">
              <a:spcBef>
                <a:spcPts val="0"/>
              </a:spcBef>
              <a:spcAft>
                <a:spcPts val="0"/>
              </a:spcAft>
              <a:buSzPts val="1496"/>
              <a:buChar char="🞂"/>
            </a:pPr>
            <a:r>
              <a:rPr lang="en-GB" sz="2200"/>
              <a:t>Online banking competition</a:t>
            </a:r>
            <a:endParaRPr sz="22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39"/>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endParaRPr b="1"/>
          </a:p>
          <a:p>
            <a:pPr marL="365125" lvl="0" indent="-255587" algn="l" rtl="0">
              <a:spcBef>
                <a:spcPts val="400"/>
              </a:spcBef>
              <a:spcAft>
                <a:spcPts val="0"/>
              </a:spcAft>
              <a:buSzPts val="1836"/>
              <a:buNone/>
            </a:pPr>
            <a:r>
              <a:rPr lang="en-GB" b="1"/>
              <a:t>Key Features:</a:t>
            </a:r>
            <a:endParaRPr/>
          </a:p>
          <a:p>
            <a:pPr marL="365125" lvl="0" indent="-255587" algn="l" rtl="0">
              <a:spcBef>
                <a:spcPts val="400"/>
              </a:spcBef>
              <a:spcAft>
                <a:spcPts val="0"/>
              </a:spcAft>
              <a:buSzPts val="1836"/>
              <a:buNone/>
            </a:pPr>
            <a:endParaRPr/>
          </a:p>
          <a:p>
            <a:pPr marL="365125" lvl="0" indent="-255587" algn="l" rtl="0">
              <a:spcBef>
                <a:spcPts val="400"/>
              </a:spcBef>
              <a:spcAft>
                <a:spcPts val="0"/>
              </a:spcAft>
              <a:buSzPts val="1632"/>
              <a:buChar char="🞂"/>
            </a:pPr>
            <a:r>
              <a:rPr lang="en-GB" sz="2400"/>
              <a:t>Buying and selling goods and services online</a:t>
            </a:r>
            <a:endParaRPr/>
          </a:p>
          <a:p>
            <a:pPr marL="365125" lvl="0" indent="-255587" algn="l" rtl="0">
              <a:spcBef>
                <a:spcPts val="400"/>
              </a:spcBef>
              <a:spcAft>
                <a:spcPts val="0"/>
              </a:spcAft>
              <a:buSzPts val="1632"/>
              <a:buChar char="🞂"/>
            </a:pPr>
            <a:r>
              <a:rPr lang="en-GB" sz="2400"/>
              <a:t>Examples include: Online Bookings such as flights, hotels and concerts, Shopping</a:t>
            </a:r>
            <a:endParaRPr/>
          </a:p>
          <a:p>
            <a:pPr marL="365125" lvl="0" indent="-255587" algn="l" rtl="0">
              <a:spcBef>
                <a:spcPts val="400"/>
              </a:spcBef>
              <a:spcAft>
                <a:spcPts val="0"/>
              </a:spcAft>
              <a:buSzPts val="1632"/>
              <a:buChar char="🞂"/>
            </a:pPr>
            <a:r>
              <a:rPr lang="en-GB" sz="2400"/>
              <a:t>May require an account login to purchase and/or sell goods</a:t>
            </a:r>
            <a:endParaRPr/>
          </a:p>
          <a:p>
            <a:pPr marL="365125" lvl="0" indent="-255587" algn="l" rtl="0">
              <a:spcBef>
                <a:spcPts val="400"/>
              </a:spcBef>
              <a:spcAft>
                <a:spcPts val="0"/>
              </a:spcAft>
              <a:buSzPts val="1632"/>
              <a:buChar char="🞂"/>
            </a:pPr>
            <a:r>
              <a:rPr lang="en-GB" sz="2400"/>
              <a:t>Charges sometimes apply</a:t>
            </a:r>
            <a:endParaRPr sz="2400"/>
          </a:p>
        </p:txBody>
      </p:sp>
      <p:sp>
        <p:nvSpPr>
          <p:cNvPr id="1088" name="Google Shape;1088;p139"/>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E-Commerce</a:t>
            </a:r>
            <a:endParaRPr/>
          </a:p>
        </p:txBody>
      </p:sp>
      <p:pic>
        <p:nvPicPr>
          <p:cNvPr id="1089" name="Google Shape;1089;p139" descr="e-commerce.jpg"/>
          <p:cNvPicPr preferRelativeResize="0"/>
          <p:nvPr/>
        </p:nvPicPr>
        <p:blipFill rotWithShape="1">
          <a:blip r:embed="rId3">
            <a:alphaModFix/>
          </a:blip>
          <a:srcRect/>
          <a:stretch/>
        </p:blipFill>
        <p:spPr>
          <a:xfrm>
            <a:off x="6084168" y="4869160"/>
            <a:ext cx="1996827" cy="1331218"/>
          </a:xfrm>
          <a:prstGeom prst="rect">
            <a:avLst/>
          </a:prstGeom>
          <a:noFill/>
          <a:ln>
            <a:noFill/>
          </a:ln>
        </p:spPr>
      </p:pic>
      <p:sp>
        <p:nvSpPr>
          <p:cNvPr id="1090" name="Google Shape;1090;p139"/>
          <p:cNvSpPr/>
          <p:nvPr/>
        </p:nvSpPr>
        <p:spPr>
          <a:xfrm>
            <a:off x="6228184" y="980728"/>
            <a:ext cx="2304256" cy="1080120"/>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Activities</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Pages 81 to 82</a:t>
            </a:r>
            <a:endParaRPr sz="1400">
              <a:solidFill>
                <a:schemeClr val="lt1"/>
              </a:solidFill>
              <a:latin typeface="Lucida Sans"/>
              <a:ea typeface="Lucida Sans"/>
              <a:cs typeface="Lucida Sans"/>
              <a:sym typeface="Lucida San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40"/>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E-Commerce Advantages</a:t>
            </a:r>
            <a:endParaRPr/>
          </a:p>
        </p:txBody>
      </p:sp>
      <p:sp>
        <p:nvSpPr>
          <p:cNvPr id="1096" name="Google Shape;1096;p140"/>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Consumers</a:t>
            </a:r>
            <a:endParaRPr/>
          </a:p>
        </p:txBody>
      </p:sp>
      <p:sp>
        <p:nvSpPr>
          <p:cNvPr id="1097" name="Google Shape;1097;p140"/>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Sellers</a:t>
            </a:r>
            <a:endParaRPr/>
          </a:p>
        </p:txBody>
      </p:sp>
      <p:sp>
        <p:nvSpPr>
          <p:cNvPr id="1098" name="Google Shape;1098;p140"/>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Convenience of shopping online</a:t>
            </a:r>
            <a:endParaRPr/>
          </a:p>
          <a:p>
            <a:pPr marL="365125" lvl="0" indent="-255587" algn="l" rtl="0">
              <a:spcBef>
                <a:spcPts val="400"/>
              </a:spcBef>
              <a:spcAft>
                <a:spcPts val="0"/>
              </a:spcAft>
              <a:buSzPts val="1496"/>
              <a:buChar char="🞂"/>
            </a:pPr>
            <a:r>
              <a:rPr lang="en-GB" sz="2200"/>
              <a:t>Can browse and compare goods and services before purchasing</a:t>
            </a:r>
            <a:endParaRPr/>
          </a:p>
          <a:p>
            <a:pPr marL="365125" lvl="0" indent="-255587" algn="l" rtl="0">
              <a:spcBef>
                <a:spcPts val="400"/>
              </a:spcBef>
              <a:spcAft>
                <a:spcPts val="0"/>
              </a:spcAft>
              <a:buSzPts val="1496"/>
              <a:buChar char="🞂"/>
            </a:pPr>
            <a:r>
              <a:rPr lang="en-GB" sz="2200"/>
              <a:t>More consumer choice</a:t>
            </a:r>
            <a:endParaRPr/>
          </a:p>
          <a:p>
            <a:pPr marL="365125" lvl="0" indent="-255587" algn="l" rtl="0">
              <a:spcBef>
                <a:spcPts val="400"/>
              </a:spcBef>
              <a:spcAft>
                <a:spcPts val="0"/>
              </a:spcAft>
              <a:buSzPts val="1496"/>
              <a:buChar char="🞂"/>
            </a:pPr>
            <a:r>
              <a:rPr lang="en-GB" sz="2200"/>
              <a:t>Can access shops that are not on the doorstep</a:t>
            </a:r>
            <a:endParaRPr/>
          </a:p>
          <a:p>
            <a:pPr marL="365125" lvl="0" indent="-255587" algn="l" rtl="0">
              <a:spcBef>
                <a:spcPts val="400"/>
              </a:spcBef>
              <a:spcAft>
                <a:spcPts val="0"/>
              </a:spcAft>
              <a:buSzPts val="1496"/>
              <a:buNone/>
            </a:pPr>
            <a:endParaRPr sz="2200"/>
          </a:p>
        </p:txBody>
      </p:sp>
      <p:sp>
        <p:nvSpPr>
          <p:cNvPr id="1099" name="Google Shape;1099;p140"/>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No physical shop and less staff required</a:t>
            </a:r>
            <a:endParaRPr/>
          </a:p>
          <a:p>
            <a:pPr marL="365125" lvl="0" indent="-255587" algn="l" rtl="0">
              <a:spcBef>
                <a:spcPts val="0"/>
              </a:spcBef>
              <a:spcAft>
                <a:spcPts val="0"/>
              </a:spcAft>
              <a:buSzPts val="1496"/>
              <a:buChar char="🞂"/>
            </a:pPr>
            <a:r>
              <a:rPr lang="en-GB" sz="2200"/>
              <a:t>Financial savings in buildings, salary</a:t>
            </a:r>
            <a:endParaRPr/>
          </a:p>
          <a:p>
            <a:pPr marL="365125" lvl="0" indent="-255587" algn="l" rtl="0">
              <a:spcBef>
                <a:spcPts val="0"/>
              </a:spcBef>
              <a:spcAft>
                <a:spcPts val="0"/>
              </a:spcAft>
              <a:buSzPts val="1496"/>
              <a:buChar char="🞂"/>
            </a:pPr>
            <a:r>
              <a:rPr lang="en-GB" sz="2200"/>
              <a:t>Shop does not need to be open for transactions to occur</a:t>
            </a:r>
            <a:endParaRPr/>
          </a:p>
          <a:p>
            <a:pPr marL="365125" lvl="0" indent="-255587" algn="l" rtl="0">
              <a:spcBef>
                <a:spcPts val="0"/>
              </a:spcBef>
              <a:spcAft>
                <a:spcPts val="0"/>
              </a:spcAft>
              <a:buSzPts val="1496"/>
              <a:buChar char="🞂"/>
            </a:pPr>
            <a:r>
              <a:rPr lang="en-GB" sz="2200"/>
              <a:t>Convenience of working from home</a:t>
            </a:r>
            <a:endParaRPr/>
          </a:p>
          <a:p>
            <a:pPr marL="365125" lvl="0" indent="-255587" algn="l" rtl="0">
              <a:spcBef>
                <a:spcPts val="0"/>
              </a:spcBef>
              <a:spcAft>
                <a:spcPts val="0"/>
              </a:spcAft>
              <a:buSzPts val="1496"/>
              <a:buChar char="🞂"/>
            </a:pPr>
            <a:r>
              <a:rPr lang="en-GB" sz="2200"/>
              <a:t>Can monitor buyer habits more easily</a:t>
            </a:r>
            <a:endParaRPr sz="22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41"/>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E-Commerce Disadvantages</a:t>
            </a:r>
            <a:endParaRPr/>
          </a:p>
        </p:txBody>
      </p:sp>
      <p:sp>
        <p:nvSpPr>
          <p:cNvPr id="1105" name="Google Shape;1105;p141"/>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Consumers</a:t>
            </a:r>
            <a:endParaRPr/>
          </a:p>
        </p:txBody>
      </p:sp>
      <p:sp>
        <p:nvSpPr>
          <p:cNvPr id="1106" name="Google Shape;1106;p141"/>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Sellers</a:t>
            </a:r>
            <a:endParaRPr/>
          </a:p>
        </p:txBody>
      </p:sp>
      <p:sp>
        <p:nvSpPr>
          <p:cNvPr id="1107" name="Google Shape;1107;p141"/>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Customer Service may not be as good as face to face </a:t>
            </a:r>
            <a:endParaRPr/>
          </a:p>
          <a:p>
            <a:pPr marL="365125" lvl="0" indent="-255587" algn="l" rtl="0">
              <a:spcBef>
                <a:spcPts val="400"/>
              </a:spcBef>
              <a:spcAft>
                <a:spcPts val="0"/>
              </a:spcAft>
              <a:buSzPts val="1496"/>
              <a:buChar char="🞂"/>
            </a:pPr>
            <a:r>
              <a:rPr lang="en-GB" sz="2200"/>
              <a:t>Relies on Internet Access</a:t>
            </a:r>
            <a:endParaRPr/>
          </a:p>
          <a:p>
            <a:pPr marL="365125" lvl="0" indent="-255587" algn="l" rtl="0">
              <a:spcBef>
                <a:spcPts val="400"/>
              </a:spcBef>
              <a:spcAft>
                <a:spcPts val="0"/>
              </a:spcAft>
              <a:buSzPts val="1496"/>
              <a:buChar char="🞂"/>
            </a:pPr>
            <a:r>
              <a:rPr lang="en-GB" sz="2200"/>
              <a:t>Hacking threat and security of transactions</a:t>
            </a:r>
            <a:endParaRPr/>
          </a:p>
          <a:p>
            <a:pPr marL="365125" lvl="0" indent="-255587" algn="l" rtl="0">
              <a:spcBef>
                <a:spcPts val="400"/>
              </a:spcBef>
              <a:spcAft>
                <a:spcPts val="0"/>
              </a:spcAft>
              <a:buSzPts val="1496"/>
              <a:buChar char="🞂"/>
            </a:pPr>
            <a:r>
              <a:rPr lang="en-GB" sz="2200"/>
              <a:t>Cloud server down then unable to access account</a:t>
            </a:r>
            <a:endParaRPr/>
          </a:p>
          <a:p>
            <a:pPr marL="365125" lvl="0" indent="-255587" algn="l" rtl="0">
              <a:spcBef>
                <a:spcPts val="400"/>
              </a:spcBef>
              <a:spcAft>
                <a:spcPts val="0"/>
              </a:spcAft>
              <a:buSzPts val="1496"/>
              <a:buChar char="🞂"/>
            </a:pPr>
            <a:r>
              <a:rPr lang="en-GB" sz="2200"/>
              <a:t>Unable to see physical products until they arrive</a:t>
            </a:r>
            <a:endParaRPr sz="2200"/>
          </a:p>
        </p:txBody>
      </p:sp>
      <p:sp>
        <p:nvSpPr>
          <p:cNvPr id="1108" name="Google Shape;1108;p141"/>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Less of a personal touch and relationship with customers</a:t>
            </a:r>
            <a:endParaRPr/>
          </a:p>
          <a:p>
            <a:pPr marL="365125" lvl="0" indent="-255587" algn="l" rtl="0">
              <a:spcBef>
                <a:spcPts val="0"/>
              </a:spcBef>
              <a:spcAft>
                <a:spcPts val="0"/>
              </a:spcAft>
              <a:buSzPts val="1496"/>
              <a:buChar char="🞂"/>
            </a:pPr>
            <a:r>
              <a:rPr lang="en-GB" sz="2200"/>
              <a:t>More difficult to sort issues out</a:t>
            </a:r>
            <a:endParaRPr/>
          </a:p>
          <a:p>
            <a:pPr marL="365125" lvl="0" indent="-255587" algn="l" rtl="0">
              <a:spcBef>
                <a:spcPts val="0"/>
              </a:spcBef>
              <a:spcAft>
                <a:spcPts val="0"/>
              </a:spcAft>
              <a:buSzPts val="1496"/>
              <a:buChar char="🞂"/>
            </a:pPr>
            <a:r>
              <a:rPr lang="en-GB" sz="2200"/>
              <a:t>Consumers may give negative reviews</a:t>
            </a:r>
            <a:endParaRPr/>
          </a:p>
          <a:p>
            <a:pPr marL="365125" lvl="0" indent="-255587" algn="l" rtl="0">
              <a:spcBef>
                <a:spcPts val="0"/>
              </a:spcBef>
              <a:spcAft>
                <a:spcPts val="0"/>
              </a:spcAft>
              <a:buSzPts val="1496"/>
              <a:buChar char="🞂"/>
            </a:pPr>
            <a:r>
              <a:rPr lang="en-GB" sz="2200"/>
              <a:t>Increasing online competition</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Data Types</a:t>
            </a:r>
            <a:endParaRPr/>
          </a:p>
        </p:txBody>
      </p:sp>
      <p:pic>
        <p:nvPicPr>
          <p:cNvPr id="198" name="Google Shape;198;p25"/>
          <p:cNvPicPr preferRelativeResize="0">
            <a:picLocks noGrp="1"/>
          </p:cNvPicPr>
          <p:nvPr>
            <p:ph type="body" idx="1"/>
          </p:nvPr>
        </p:nvPicPr>
        <p:blipFill rotWithShape="1">
          <a:blip r:embed="rId3">
            <a:alphaModFix/>
          </a:blip>
          <a:srcRect l="28999" t="40041" r="28999" b="36627"/>
          <a:stretch/>
        </p:blipFill>
        <p:spPr>
          <a:xfrm>
            <a:off x="971550" y="1773238"/>
            <a:ext cx="6913563" cy="2376487"/>
          </a:xfrm>
          <a:prstGeom prst="rect">
            <a:avLst/>
          </a:prstGeom>
          <a:noFill/>
          <a:ln>
            <a:noFill/>
          </a:ln>
        </p:spPr>
      </p:pic>
      <p:cxnSp>
        <p:nvCxnSpPr>
          <p:cNvPr id="199" name="Google Shape;199;p25"/>
          <p:cNvCxnSpPr/>
          <p:nvPr/>
        </p:nvCxnSpPr>
        <p:spPr>
          <a:xfrm rot="10800000">
            <a:off x="1331913" y="4005263"/>
            <a:ext cx="0" cy="503237"/>
          </a:xfrm>
          <a:prstGeom prst="straightConnector1">
            <a:avLst/>
          </a:prstGeom>
          <a:noFill/>
          <a:ln w="9525" cap="flat" cmpd="sng">
            <a:solidFill>
              <a:schemeClr val="accent1"/>
            </a:solidFill>
            <a:prstDash val="solid"/>
            <a:round/>
            <a:headEnd type="none" w="sm" len="sm"/>
            <a:tailEnd type="stealth" w="med" len="med"/>
          </a:ln>
        </p:spPr>
      </p:cxnSp>
      <p:sp>
        <p:nvSpPr>
          <p:cNvPr id="200" name="Google Shape;200;p25"/>
          <p:cNvSpPr/>
          <p:nvPr/>
        </p:nvSpPr>
        <p:spPr>
          <a:xfrm>
            <a:off x="900113" y="4581525"/>
            <a:ext cx="1439862" cy="360363"/>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Text</a:t>
            </a:r>
            <a:endParaRPr/>
          </a:p>
        </p:txBody>
      </p:sp>
      <p:cxnSp>
        <p:nvCxnSpPr>
          <p:cNvPr id="201" name="Google Shape;201;p25"/>
          <p:cNvCxnSpPr/>
          <p:nvPr/>
        </p:nvCxnSpPr>
        <p:spPr>
          <a:xfrm rot="10800000" flipH="1">
            <a:off x="1692275" y="4005263"/>
            <a:ext cx="647700" cy="503237"/>
          </a:xfrm>
          <a:prstGeom prst="straightConnector1">
            <a:avLst/>
          </a:prstGeom>
          <a:noFill/>
          <a:ln w="9525" cap="flat" cmpd="sng">
            <a:solidFill>
              <a:schemeClr val="accent1"/>
            </a:solidFill>
            <a:prstDash val="solid"/>
            <a:round/>
            <a:headEnd type="none" w="sm" len="sm"/>
            <a:tailEnd type="stealth" w="med" len="med"/>
          </a:ln>
        </p:spPr>
      </p:cxnSp>
      <p:cxnSp>
        <p:nvCxnSpPr>
          <p:cNvPr id="202" name="Google Shape;202;p25"/>
          <p:cNvCxnSpPr/>
          <p:nvPr/>
        </p:nvCxnSpPr>
        <p:spPr>
          <a:xfrm rot="10800000" flipH="1">
            <a:off x="2195513" y="4005263"/>
            <a:ext cx="647700" cy="503237"/>
          </a:xfrm>
          <a:prstGeom prst="straightConnector1">
            <a:avLst/>
          </a:prstGeom>
          <a:noFill/>
          <a:ln w="9525" cap="flat" cmpd="sng">
            <a:solidFill>
              <a:schemeClr val="accent1"/>
            </a:solidFill>
            <a:prstDash val="solid"/>
            <a:round/>
            <a:headEnd type="none" w="sm" len="sm"/>
            <a:tailEnd type="stealth" w="med" len="med"/>
          </a:ln>
        </p:spPr>
      </p:cxnSp>
      <p:cxnSp>
        <p:nvCxnSpPr>
          <p:cNvPr id="203" name="Google Shape;203;p25"/>
          <p:cNvCxnSpPr/>
          <p:nvPr/>
        </p:nvCxnSpPr>
        <p:spPr>
          <a:xfrm rot="10800000" flipH="1">
            <a:off x="2339975" y="4005263"/>
            <a:ext cx="1295400" cy="792162"/>
          </a:xfrm>
          <a:prstGeom prst="straightConnector1">
            <a:avLst/>
          </a:prstGeom>
          <a:noFill/>
          <a:ln w="9525" cap="flat" cmpd="sng">
            <a:solidFill>
              <a:schemeClr val="accent1"/>
            </a:solidFill>
            <a:prstDash val="solid"/>
            <a:round/>
            <a:headEnd type="none" w="sm" len="sm"/>
            <a:tailEnd type="stealth" w="med" len="med"/>
          </a:ln>
        </p:spPr>
      </p:cxnSp>
      <p:cxnSp>
        <p:nvCxnSpPr>
          <p:cNvPr id="204" name="Google Shape;204;p25"/>
          <p:cNvCxnSpPr/>
          <p:nvPr/>
        </p:nvCxnSpPr>
        <p:spPr>
          <a:xfrm rot="10800000" flipH="1">
            <a:off x="2411413" y="4005263"/>
            <a:ext cx="1944687" cy="863600"/>
          </a:xfrm>
          <a:prstGeom prst="straightConnector1">
            <a:avLst/>
          </a:prstGeom>
          <a:noFill/>
          <a:ln w="9525" cap="flat" cmpd="sng">
            <a:solidFill>
              <a:schemeClr val="accent1"/>
            </a:solidFill>
            <a:prstDash val="solid"/>
            <a:round/>
            <a:headEnd type="none" w="sm" len="sm"/>
            <a:tailEnd type="stealth" w="med" len="med"/>
          </a:ln>
        </p:spPr>
      </p:cxnSp>
      <p:cxnSp>
        <p:nvCxnSpPr>
          <p:cNvPr id="205" name="Google Shape;205;p25"/>
          <p:cNvCxnSpPr/>
          <p:nvPr/>
        </p:nvCxnSpPr>
        <p:spPr>
          <a:xfrm rot="10800000" flipH="1">
            <a:off x="2339975" y="4076700"/>
            <a:ext cx="2519363" cy="865188"/>
          </a:xfrm>
          <a:prstGeom prst="straightConnector1">
            <a:avLst/>
          </a:prstGeom>
          <a:noFill/>
          <a:ln w="9525" cap="flat" cmpd="sng">
            <a:solidFill>
              <a:schemeClr val="accent1"/>
            </a:solidFill>
            <a:prstDash val="solid"/>
            <a:round/>
            <a:headEnd type="none" w="sm" len="sm"/>
            <a:tailEnd type="stealth" w="med" len="med"/>
          </a:ln>
        </p:spPr>
      </p:cxnSp>
      <p:cxnSp>
        <p:nvCxnSpPr>
          <p:cNvPr id="206" name="Google Shape;206;p25"/>
          <p:cNvCxnSpPr/>
          <p:nvPr/>
        </p:nvCxnSpPr>
        <p:spPr>
          <a:xfrm rot="10800000" flipH="1">
            <a:off x="5364163" y="4076700"/>
            <a:ext cx="360362" cy="360363"/>
          </a:xfrm>
          <a:prstGeom prst="straightConnector1">
            <a:avLst/>
          </a:prstGeom>
          <a:noFill/>
          <a:ln w="9525" cap="flat" cmpd="sng">
            <a:solidFill>
              <a:schemeClr val="accent1"/>
            </a:solidFill>
            <a:prstDash val="solid"/>
            <a:round/>
            <a:headEnd type="none" w="sm" len="sm"/>
            <a:tailEnd type="stealth" w="med" len="med"/>
          </a:ln>
        </p:spPr>
      </p:cxnSp>
      <p:sp>
        <p:nvSpPr>
          <p:cNvPr id="207" name="Google Shape;207;p25"/>
          <p:cNvSpPr/>
          <p:nvPr/>
        </p:nvSpPr>
        <p:spPr>
          <a:xfrm>
            <a:off x="4643438" y="4508500"/>
            <a:ext cx="1512887" cy="43338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Date/Time</a:t>
            </a:r>
            <a:endParaRPr/>
          </a:p>
        </p:txBody>
      </p:sp>
      <p:cxnSp>
        <p:nvCxnSpPr>
          <p:cNvPr id="208" name="Google Shape;208;p25"/>
          <p:cNvCxnSpPr/>
          <p:nvPr/>
        </p:nvCxnSpPr>
        <p:spPr>
          <a:xfrm rot="10800000">
            <a:off x="6443663" y="4005263"/>
            <a:ext cx="215900" cy="503237"/>
          </a:xfrm>
          <a:prstGeom prst="straightConnector1">
            <a:avLst/>
          </a:prstGeom>
          <a:noFill/>
          <a:ln w="9525" cap="flat" cmpd="sng">
            <a:solidFill>
              <a:schemeClr val="accent1"/>
            </a:solidFill>
            <a:prstDash val="solid"/>
            <a:round/>
            <a:headEnd type="none" w="sm" len="sm"/>
            <a:tailEnd type="stealth" w="med" len="med"/>
          </a:ln>
        </p:spPr>
      </p:cxnSp>
      <p:sp>
        <p:nvSpPr>
          <p:cNvPr id="209" name="Google Shape;209;p25"/>
          <p:cNvSpPr/>
          <p:nvPr/>
        </p:nvSpPr>
        <p:spPr>
          <a:xfrm>
            <a:off x="6372225" y="4581525"/>
            <a:ext cx="1439863" cy="360363"/>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Number</a:t>
            </a:r>
            <a:endParaRPr/>
          </a:p>
        </p:txBody>
      </p:sp>
      <p:cxnSp>
        <p:nvCxnSpPr>
          <p:cNvPr id="210" name="Google Shape;210;p25"/>
          <p:cNvCxnSpPr/>
          <p:nvPr/>
        </p:nvCxnSpPr>
        <p:spPr>
          <a:xfrm flipH="1">
            <a:off x="7019925" y="1557338"/>
            <a:ext cx="865188" cy="1366837"/>
          </a:xfrm>
          <a:prstGeom prst="straightConnector1">
            <a:avLst/>
          </a:prstGeom>
          <a:noFill/>
          <a:ln w="9525" cap="flat" cmpd="sng">
            <a:solidFill>
              <a:schemeClr val="accent1"/>
            </a:solidFill>
            <a:prstDash val="solid"/>
            <a:round/>
            <a:headEnd type="none" w="sm" len="sm"/>
            <a:tailEnd type="stealth" w="med" len="med"/>
          </a:ln>
        </p:spPr>
      </p:cxnSp>
      <p:sp>
        <p:nvSpPr>
          <p:cNvPr id="211" name="Google Shape;211;p25"/>
          <p:cNvSpPr/>
          <p:nvPr/>
        </p:nvSpPr>
        <p:spPr>
          <a:xfrm>
            <a:off x="7235825" y="1125538"/>
            <a:ext cx="1512888" cy="358775"/>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Currency</a:t>
            </a:r>
            <a:endParaRPr/>
          </a:p>
        </p:txBody>
      </p:sp>
      <p:sp>
        <p:nvSpPr>
          <p:cNvPr id="212" name="Google Shape;212;p25"/>
          <p:cNvSpPr/>
          <p:nvPr/>
        </p:nvSpPr>
        <p:spPr>
          <a:xfrm>
            <a:off x="107950" y="188913"/>
            <a:ext cx="2808288" cy="1368425"/>
          </a:xfrm>
          <a:prstGeom prst="cloud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chemeClr val="lt1"/>
                </a:solidFill>
                <a:latin typeface="Lucida Sans"/>
                <a:ea typeface="Lucida Sans"/>
                <a:cs typeface="Lucida Sans"/>
                <a:sym typeface="Lucida Sans"/>
              </a:rPr>
              <a:t>Telephone must be text so the 0 shows in the number.  It is not used for calculations and is therefore a string.</a:t>
            </a:r>
            <a:endParaRPr/>
          </a:p>
        </p:txBody>
      </p:sp>
      <p:cxnSp>
        <p:nvCxnSpPr>
          <p:cNvPr id="213" name="Google Shape;213;p25"/>
          <p:cNvCxnSpPr/>
          <p:nvPr/>
        </p:nvCxnSpPr>
        <p:spPr>
          <a:xfrm>
            <a:off x="2555875" y="1268413"/>
            <a:ext cx="2160588" cy="1152525"/>
          </a:xfrm>
          <a:prstGeom prst="straightConnector1">
            <a:avLst/>
          </a:prstGeom>
          <a:noFill/>
          <a:ln w="9525" cap="flat" cmpd="sng">
            <a:solidFill>
              <a:schemeClr val="accent1"/>
            </a:solidFill>
            <a:prstDash val="solid"/>
            <a:round/>
            <a:headEnd type="none" w="sm" len="sm"/>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body" idx="1"/>
          </p:nvPr>
        </p:nvSpPr>
        <p:spPr>
          <a:xfrm>
            <a:off x="457200" y="1481138"/>
            <a:ext cx="8229600" cy="3892550"/>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698"/>
              <a:buFont typeface="Noto Sans Symbols"/>
              <a:buNone/>
            </a:pPr>
            <a:r>
              <a:rPr lang="en-GB" sz="2497" b="1" u="sng"/>
              <a:t>Learning Intentions</a:t>
            </a:r>
            <a:endParaRPr/>
          </a:p>
          <a:p>
            <a:pPr marL="365760" lvl="0" indent="-256032" algn="l" rtl="0">
              <a:lnSpc>
                <a:spcPct val="80000"/>
              </a:lnSpc>
              <a:spcBef>
                <a:spcPts val="400"/>
              </a:spcBef>
              <a:spcAft>
                <a:spcPts val="0"/>
              </a:spcAft>
              <a:buSzPts val="1698"/>
              <a:buFont typeface="Noto Sans Symbols"/>
              <a:buNone/>
            </a:pPr>
            <a:endParaRPr sz="2497" b="1" u="sng"/>
          </a:p>
          <a:p>
            <a:pPr marL="365760" lvl="0" indent="-256032" algn="l" rtl="0">
              <a:lnSpc>
                <a:spcPct val="80000"/>
              </a:lnSpc>
              <a:spcBef>
                <a:spcPts val="400"/>
              </a:spcBef>
              <a:spcAft>
                <a:spcPts val="0"/>
              </a:spcAft>
              <a:buSzPts val="1510"/>
              <a:buFont typeface="Noto Sans Symbols"/>
              <a:buNone/>
            </a:pPr>
            <a:r>
              <a:rPr lang="en-GB" sz="2220" b="1"/>
              <a:t>Students should be able to:</a:t>
            </a:r>
            <a:endParaRPr/>
          </a:p>
          <a:p>
            <a:pPr marL="365760" lvl="0" indent="-256032" algn="l" rtl="0">
              <a:lnSpc>
                <a:spcPct val="80000"/>
              </a:lnSpc>
              <a:spcBef>
                <a:spcPts val="400"/>
              </a:spcBef>
              <a:spcAft>
                <a:spcPts val="0"/>
              </a:spcAft>
              <a:buSzPts val="1510"/>
              <a:buFont typeface="Noto Sans Symbols"/>
              <a:buChar char="🞂"/>
            </a:pPr>
            <a:r>
              <a:rPr lang="en-GB" sz="2220"/>
              <a:t>Demonstrate understanding of how pixels are used in image representation</a:t>
            </a:r>
            <a:endParaRPr/>
          </a:p>
          <a:p>
            <a:pPr marL="365760" lvl="0" indent="-256032" algn="l" rtl="0">
              <a:lnSpc>
                <a:spcPct val="80000"/>
              </a:lnSpc>
              <a:spcBef>
                <a:spcPts val="400"/>
              </a:spcBef>
              <a:spcAft>
                <a:spcPts val="0"/>
              </a:spcAft>
              <a:buSzPts val="1510"/>
              <a:buFont typeface="Noto Sans Symbols"/>
              <a:buChar char="🞂"/>
            </a:pPr>
            <a:r>
              <a:rPr lang="en-GB" sz="2220"/>
              <a:t>Demonstrate understanding of how image resolution affects file size</a:t>
            </a:r>
            <a:endParaRPr/>
          </a:p>
          <a:p>
            <a:pPr marL="365760" lvl="0" indent="-256032" algn="l" rtl="0">
              <a:lnSpc>
                <a:spcPct val="80000"/>
              </a:lnSpc>
              <a:spcBef>
                <a:spcPts val="400"/>
              </a:spcBef>
              <a:spcAft>
                <a:spcPts val="0"/>
              </a:spcAft>
              <a:buSzPts val="1510"/>
              <a:buFont typeface="Noto Sans Symbols"/>
              <a:buChar char="🞂"/>
            </a:pPr>
            <a:r>
              <a:rPr lang="en-GB" sz="2220"/>
              <a:t>Describe how vector-based graphics and bitmap graphics are stored and the differences between them</a:t>
            </a:r>
            <a:endParaRPr/>
          </a:p>
          <a:p>
            <a:pPr marL="365760" lvl="0" indent="-256032" algn="l" rtl="0">
              <a:lnSpc>
                <a:spcPct val="80000"/>
              </a:lnSpc>
              <a:spcBef>
                <a:spcPts val="400"/>
              </a:spcBef>
              <a:spcAft>
                <a:spcPts val="0"/>
              </a:spcAft>
              <a:buSzPts val="1510"/>
              <a:buFont typeface="Noto Sans Symbols"/>
              <a:buChar char="🞂"/>
            </a:pPr>
            <a:r>
              <a:rPr lang="en-GB" sz="2220"/>
              <a:t>Demonstrate understanding of how buffering and streaming are used to support the transfer of moving image files</a:t>
            </a:r>
            <a:endParaRPr/>
          </a:p>
          <a:p>
            <a:pPr marL="365760" lvl="0" indent="-160172" algn="l" rtl="0">
              <a:lnSpc>
                <a:spcPct val="80000"/>
              </a:lnSpc>
              <a:spcBef>
                <a:spcPts val="400"/>
              </a:spcBef>
              <a:spcAft>
                <a:spcPts val="0"/>
              </a:spcAft>
              <a:buSzPts val="1510"/>
              <a:buFont typeface="Noto Sans Symbols"/>
              <a:buNone/>
            </a:pPr>
            <a:endParaRPr sz="2220"/>
          </a:p>
        </p:txBody>
      </p:sp>
      <p:sp>
        <p:nvSpPr>
          <p:cNvPr id="219" name="Google Shape;219;p26"/>
          <p:cNvSpPr txBox="1">
            <a:spLocks noGrp="1"/>
          </p:cNvSpPr>
          <p:nvPr>
            <p:ph type="title"/>
          </p:nvPr>
        </p:nvSpPr>
        <p:spPr>
          <a:xfrm>
            <a:off x="457200" y="274638"/>
            <a:ext cx="605901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Representing Images</a:t>
            </a:r>
            <a:endParaRPr/>
          </a:p>
        </p:txBody>
      </p:sp>
      <p:pic>
        <p:nvPicPr>
          <p:cNvPr id="220" name="Google Shape;220;p26" descr="strawberry image.jpg"/>
          <p:cNvPicPr preferRelativeResize="0"/>
          <p:nvPr/>
        </p:nvPicPr>
        <p:blipFill rotWithShape="1">
          <a:blip r:embed="rId3">
            <a:alphaModFix/>
          </a:blip>
          <a:srcRect/>
          <a:stretch/>
        </p:blipFill>
        <p:spPr>
          <a:xfrm>
            <a:off x="6659563" y="333375"/>
            <a:ext cx="1884362" cy="1035050"/>
          </a:xfrm>
          <a:prstGeom prst="rect">
            <a:avLst/>
          </a:prstGeom>
          <a:noFill/>
          <a:ln>
            <a:noFill/>
          </a:ln>
        </p:spPr>
      </p:pic>
      <p:sp>
        <p:nvSpPr>
          <p:cNvPr id="221" name="Google Shape;221;p26"/>
          <p:cNvSpPr txBox="1"/>
          <p:nvPr/>
        </p:nvSpPr>
        <p:spPr>
          <a:xfrm>
            <a:off x="5651500" y="5589588"/>
            <a:ext cx="2089150"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sng" strike="noStrike" cap="none">
                <a:solidFill>
                  <a:schemeClr val="hlink"/>
                </a:solidFill>
                <a:latin typeface="Lucida Sans"/>
                <a:ea typeface="Lucida Sans"/>
                <a:cs typeface="Lucida Sans"/>
                <a:sym typeface="Lucida Sans"/>
                <a:hlinkClick r:id="rId4"/>
              </a:rPr>
              <a:t>Pixels Movie</a:t>
            </a:r>
            <a:endParaRPr sz="1800" b="0" i="0" u="none" strike="noStrike" cap="none">
              <a:solidFill>
                <a:schemeClr val="dk1"/>
              </a:solidFill>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body" idx="1"/>
          </p:nvPr>
        </p:nvSpPr>
        <p:spPr>
          <a:xfrm>
            <a:off x="457200" y="1196975"/>
            <a:ext cx="8229600" cy="3744913"/>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698"/>
              <a:buFont typeface="Noto Sans Symbols"/>
              <a:buNone/>
            </a:pPr>
            <a:r>
              <a:rPr lang="en-GB" sz="2497" b="1"/>
              <a:t>KEY FACTS</a:t>
            </a:r>
            <a:endParaRPr/>
          </a:p>
          <a:p>
            <a:pPr marL="365760" lvl="0" indent="-256032" algn="l" rtl="0">
              <a:lnSpc>
                <a:spcPct val="90000"/>
              </a:lnSpc>
              <a:spcBef>
                <a:spcPts val="400"/>
              </a:spcBef>
              <a:spcAft>
                <a:spcPts val="0"/>
              </a:spcAft>
              <a:buSzPts val="1384"/>
              <a:buFont typeface="Noto Sans Symbols"/>
              <a:buChar char="🞂"/>
            </a:pPr>
            <a:r>
              <a:rPr lang="en-GB" sz="2035"/>
              <a:t>Images are converted into binary in order for a computer to understand and process them.</a:t>
            </a:r>
            <a:endParaRPr/>
          </a:p>
          <a:p>
            <a:pPr marL="365760" lvl="0" indent="-256032" algn="l" rtl="0">
              <a:lnSpc>
                <a:spcPct val="90000"/>
              </a:lnSpc>
              <a:spcBef>
                <a:spcPts val="400"/>
              </a:spcBef>
              <a:spcAft>
                <a:spcPts val="0"/>
              </a:spcAft>
              <a:buSzPts val="1384"/>
              <a:buFont typeface="Noto Sans Symbols"/>
              <a:buNone/>
            </a:pPr>
            <a:endParaRPr sz="2035"/>
          </a:p>
          <a:p>
            <a:pPr marL="365760" lvl="0" indent="-256032" algn="l" rtl="0">
              <a:lnSpc>
                <a:spcPct val="90000"/>
              </a:lnSpc>
              <a:spcBef>
                <a:spcPts val="400"/>
              </a:spcBef>
              <a:spcAft>
                <a:spcPts val="0"/>
              </a:spcAft>
              <a:buSzPts val="1384"/>
              <a:buFont typeface="Noto Sans Symbols"/>
              <a:buChar char="🞂"/>
            </a:pPr>
            <a:r>
              <a:rPr lang="en-GB" sz="2035"/>
              <a:t>Digital images are made up of pixels (short for Picture Element) and when they are displayed onto our screen it is divided into thousands of pixels arranged in rows and columns.  </a:t>
            </a:r>
            <a:endParaRPr/>
          </a:p>
          <a:p>
            <a:pPr marL="365760" lvl="0" indent="-256032" algn="l" rtl="0">
              <a:lnSpc>
                <a:spcPct val="90000"/>
              </a:lnSpc>
              <a:spcBef>
                <a:spcPts val="400"/>
              </a:spcBef>
              <a:spcAft>
                <a:spcPts val="0"/>
              </a:spcAft>
              <a:buSzPts val="1384"/>
              <a:buFont typeface="Noto Sans Symbols"/>
              <a:buNone/>
            </a:pPr>
            <a:endParaRPr sz="2035"/>
          </a:p>
          <a:p>
            <a:pPr marL="365760" lvl="0" indent="-256032" algn="l" rtl="0">
              <a:lnSpc>
                <a:spcPct val="90000"/>
              </a:lnSpc>
              <a:spcBef>
                <a:spcPts val="400"/>
              </a:spcBef>
              <a:spcAft>
                <a:spcPts val="0"/>
              </a:spcAft>
              <a:buSzPts val="1384"/>
              <a:buFont typeface="Noto Sans Symbols"/>
              <a:buChar char="🞂"/>
            </a:pPr>
            <a:r>
              <a:rPr lang="en-GB" sz="2035"/>
              <a:t>The number of pixels used to create a digital image is referred to as the ‘resolution’ and the higher the pixel count, the better the quality of the image.</a:t>
            </a:r>
            <a:endParaRPr/>
          </a:p>
          <a:p>
            <a:pPr marL="365760" lvl="0" indent="-256032" algn="l" rtl="0">
              <a:lnSpc>
                <a:spcPct val="90000"/>
              </a:lnSpc>
              <a:spcBef>
                <a:spcPts val="400"/>
              </a:spcBef>
              <a:spcAft>
                <a:spcPts val="0"/>
              </a:spcAft>
              <a:buSzPts val="1698"/>
              <a:buFont typeface="Noto Sans Symbols"/>
              <a:buNone/>
            </a:pPr>
            <a:endParaRPr sz="2497"/>
          </a:p>
        </p:txBody>
      </p:sp>
      <p:sp>
        <p:nvSpPr>
          <p:cNvPr id="227" name="Google Shape;227;p27"/>
          <p:cNvSpPr txBox="1">
            <a:spLocks noGrp="1"/>
          </p:cNvSpPr>
          <p:nvPr>
            <p:ph type="title"/>
          </p:nvPr>
        </p:nvSpPr>
        <p:spPr>
          <a:xfrm>
            <a:off x="457200" y="274638"/>
            <a:ext cx="5482952"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Representing Images</a:t>
            </a:r>
            <a:endParaRPr/>
          </a:p>
        </p:txBody>
      </p:sp>
      <p:sp>
        <p:nvSpPr>
          <p:cNvPr id="228" name="Google Shape;228;p27"/>
          <p:cNvSpPr/>
          <p:nvPr/>
        </p:nvSpPr>
        <p:spPr>
          <a:xfrm>
            <a:off x="6659563" y="260350"/>
            <a:ext cx="2016125" cy="1223963"/>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Activity Page 11</a:t>
            </a:r>
            <a:endParaRPr sz="1800" b="0" i="0" u="none" strike="noStrike" cap="none">
              <a:solidFill>
                <a:schemeClr val="lt1"/>
              </a:solidFill>
              <a:latin typeface="Lucida Sans"/>
              <a:ea typeface="Lucida Sans"/>
              <a:cs typeface="Lucida Sans"/>
              <a:sym typeface="Lucida Sans"/>
            </a:endParaRPr>
          </a:p>
        </p:txBody>
      </p:sp>
      <p:sp>
        <p:nvSpPr>
          <p:cNvPr id="229" name="Google Shape;229;p27"/>
          <p:cNvSpPr txBox="1"/>
          <p:nvPr/>
        </p:nvSpPr>
        <p:spPr>
          <a:xfrm>
            <a:off x="6156325" y="4941888"/>
            <a:ext cx="2447925" cy="138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i="0" u="none" strike="noStrike" cap="none">
                <a:solidFill>
                  <a:schemeClr val="dk1"/>
                </a:solidFill>
                <a:latin typeface="Lucida Sans"/>
                <a:ea typeface="Lucida Sans"/>
                <a:cs typeface="Lucida Sans"/>
                <a:sym typeface="Lucida Sans"/>
              </a:rPr>
              <a:t>Website Links</a:t>
            </a:r>
            <a:endParaRPr sz="1400" b="1" i="0" u="sng" strike="noStrike" cap="none">
              <a:solidFill>
                <a:schemeClr val="hlink"/>
              </a:solidFill>
              <a:latin typeface="Lucida Sans"/>
              <a:ea typeface="Lucida Sans"/>
              <a:cs typeface="Lucida Sans"/>
              <a:sym typeface="Lucida Sans"/>
              <a:hlinkClick r:id="rId3"/>
            </a:endParaRPr>
          </a:p>
          <a:p>
            <a:pPr marL="0" marR="0" lvl="0" indent="0" algn="l" rtl="0">
              <a:spcBef>
                <a:spcPts val="0"/>
              </a:spcBef>
              <a:spcAft>
                <a:spcPts val="0"/>
              </a:spcAft>
              <a:buNone/>
            </a:pPr>
            <a:endParaRPr sz="1400" b="1" i="0" u="sng" strike="noStrike" cap="none">
              <a:solidFill>
                <a:schemeClr val="hlink"/>
              </a:solidFill>
              <a:latin typeface="Lucida Sans"/>
              <a:ea typeface="Lucida Sans"/>
              <a:cs typeface="Lucida Sans"/>
              <a:sym typeface="Lucida Sans"/>
              <a:hlinkClick r:id="rId3"/>
            </a:endParaRPr>
          </a:p>
          <a:p>
            <a:pPr marL="0" marR="0" lvl="0" indent="0" algn="l" rtl="0">
              <a:spcBef>
                <a:spcPts val="0"/>
              </a:spcBef>
              <a:spcAft>
                <a:spcPts val="0"/>
              </a:spcAft>
              <a:buNone/>
            </a:pPr>
            <a:r>
              <a:rPr lang="en-GB" sz="1400" b="0" i="0" u="sng" strike="noStrike" cap="none">
                <a:solidFill>
                  <a:schemeClr val="hlink"/>
                </a:solidFill>
                <a:latin typeface="Lucida Sans"/>
                <a:ea typeface="Lucida Sans"/>
                <a:cs typeface="Lucida Sans"/>
                <a:sym typeface="Lucida Sans"/>
                <a:hlinkClick r:id="rId3"/>
              </a:rPr>
              <a:t>Image Resolution</a:t>
            </a:r>
            <a:endParaRPr/>
          </a:p>
          <a:p>
            <a:pPr marL="0" marR="0" lvl="0" indent="0" algn="l" rtl="0">
              <a:spcBef>
                <a:spcPts val="0"/>
              </a:spcBef>
              <a:spcAft>
                <a:spcPts val="0"/>
              </a:spcAft>
              <a:buNone/>
            </a:pPr>
            <a:r>
              <a:rPr lang="en-GB" sz="1400" b="0" i="0" u="sng" strike="noStrike" cap="none">
                <a:solidFill>
                  <a:schemeClr val="hlink"/>
                </a:solidFill>
                <a:latin typeface="Lucida Sans"/>
                <a:ea typeface="Lucida Sans"/>
                <a:cs typeface="Lucida Sans"/>
                <a:sym typeface="Lucida Sans"/>
                <a:hlinkClick r:id="rId3"/>
              </a:rPr>
              <a:t/>
            </a:r>
            <a:br>
              <a:rPr lang="en-GB" sz="1400" b="0" i="0" u="sng" strike="noStrike" cap="none">
                <a:solidFill>
                  <a:schemeClr val="hlink"/>
                </a:solidFill>
                <a:latin typeface="Lucida Sans"/>
                <a:ea typeface="Lucida Sans"/>
                <a:cs typeface="Lucida Sans"/>
                <a:sym typeface="Lucida Sans"/>
                <a:hlinkClick r:id="rId3"/>
              </a:rPr>
            </a:br>
            <a:r>
              <a:rPr lang="en-GB" sz="1400" b="0" i="0" u="sng" strike="noStrike" cap="none">
                <a:solidFill>
                  <a:schemeClr val="hlink"/>
                </a:solidFill>
                <a:latin typeface="Lucida Sans"/>
                <a:ea typeface="Lucida Sans"/>
                <a:cs typeface="Lucida Sans"/>
                <a:sym typeface="Lucida Sans"/>
                <a:hlinkClick r:id="rId4"/>
              </a:rPr>
              <a:t>Image Conversion</a:t>
            </a:r>
            <a:endParaRPr sz="1400" b="0" i="0" u="sng" strike="noStrike" cap="none">
              <a:solidFill>
                <a:schemeClr val="hlink"/>
              </a:solidFill>
              <a:latin typeface="Lucida Sans"/>
              <a:ea typeface="Lucida Sans"/>
              <a:cs typeface="Lucida Sans"/>
              <a:sym typeface="Lucida Sans"/>
              <a:hlinkClick r:id="rId3"/>
            </a:endParaRPr>
          </a:p>
          <a:p>
            <a:pPr marL="0" marR="0" lvl="0" indent="0" algn="l" rtl="0">
              <a:spcBef>
                <a:spcPts val="0"/>
              </a:spcBef>
              <a:spcAft>
                <a:spcPts val="0"/>
              </a:spcAft>
              <a:buNone/>
            </a:pPr>
            <a:endParaRPr sz="1400" b="0" i="0" u="none" strike="noStrike" cap="none">
              <a:solidFill>
                <a:schemeClr val="dk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Pixel Image in Black and White</a:t>
            </a:r>
            <a:endParaRPr/>
          </a:p>
        </p:txBody>
      </p:sp>
      <p:pic>
        <p:nvPicPr>
          <p:cNvPr id="235" name="Google Shape;235;p28"/>
          <p:cNvPicPr preferRelativeResize="0">
            <a:picLocks noGrp="1"/>
          </p:cNvPicPr>
          <p:nvPr>
            <p:ph type="body" idx="1"/>
          </p:nvPr>
        </p:nvPicPr>
        <p:blipFill rotWithShape="1">
          <a:blip r:embed="rId3">
            <a:alphaModFix/>
          </a:blip>
          <a:srcRect l="49126" t="45490" r="33376" b="33250"/>
          <a:stretch/>
        </p:blipFill>
        <p:spPr>
          <a:xfrm>
            <a:off x="1908175" y="1614488"/>
            <a:ext cx="5184775" cy="354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body" idx="1"/>
          </p:nvPr>
        </p:nvSpPr>
        <p:spPr>
          <a:xfrm>
            <a:off x="457200" y="1196975"/>
            <a:ext cx="8229600" cy="4810125"/>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698"/>
              <a:buFont typeface="Noto Sans Symbols"/>
              <a:buNone/>
            </a:pPr>
            <a:r>
              <a:rPr lang="en-GB" sz="2497"/>
              <a:t>In reality most images today are in colour.  The number of bits represents how many colours are available for each pixel. A 2-bit will give us 2 squared i.e. 4 more colours to use.  For example we could say:</a:t>
            </a:r>
            <a:br>
              <a:rPr lang="en-GB" sz="2497"/>
            </a:br>
            <a:r>
              <a:rPr lang="en-GB" sz="2497"/>
              <a:t/>
            </a:r>
            <a:br>
              <a:rPr lang="en-GB" sz="2497"/>
            </a:br>
            <a:r>
              <a:rPr lang="en-GB" sz="2497"/>
              <a:t>00 – Green</a:t>
            </a:r>
            <a:br>
              <a:rPr lang="en-GB" sz="2497"/>
            </a:br>
            <a:r>
              <a:rPr lang="en-GB" sz="2497"/>
              <a:t>01 – Red</a:t>
            </a:r>
            <a:br>
              <a:rPr lang="en-GB" sz="2497"/>
            </a:br>
            <a:r>
              <a:rPr lang="en-GB" sz="2497"/>
              <a:t>10 – Black</a:t>
            </a:r>
            <a:br>
              <a:rPr lang="en-GB" sz="2497"/>
            </a:br>
            <a:r>
              <a:rPr lang="en-GB" sz="2497"/>
              <a:t>11 – Grey</a:t>
            </a:r>
            <a:br>
              <a:rPr lang="en-GB" sz="2497"/>
            </a:br>
            <a:r>
              <a:rPr lang="en-GB" sz="2497"/>
              <a:t/>
            </a:r>
            <a:br>
              <a:rPr lang="en-GB" sz="2497"/>
            </a:br>
            <a:r>
              <a:rPr lang="en-GB" sz="2497"/>
              <a:t>In Summary the number of colours available depends on the number of bits per pixel.</a:t>
            </a:r>
            <a:endParaRPr/>
          </a:p>
          <a:p>
            <a:pPr marL="365760" lvl="0" indent="-256032" algn="l" rtl="0">
              <a:lnSpc>
                <a:spcPct val="90000"/>
              </a:lnSpc>
              <a:spcBef>
                <a:spcPts val="400"/>
              </a:spcBef>
              <a:spcAft>
                <a:spcPts val="0"/>
              </a:spcAft>
              <a:buSzPts val="1698"/>
              <a:buFont typeface="Noto Sans Symbols"/>
              <a:buNone/>
            </a:pPr>
            <a:endParaRPr sz="2497"/>
          </a:p>
        </p:txBody>
      </p:sp>
      <p:sp>
        <p:nvSpPr>
          <p:cNvPr id="241" name="Google Shape;241;p29"/>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Pixels - Colour Images</a:t>
            </a:r>
            <a:endParaRPr/>
          </a:p>
        </p:txBody>
      </p:sp>
      <p:pic>
        <p:nvPicPr>
          <p:cNvPr id="242" name="Google Shape;242;p29" descr="pixels.png"/>
          <p:cNvPicPr preferRelativeResize="0"/>
          <p:nvPr/>
        </p:nvPicPr>
        <p:blipFill rotWithShape="1">
          <a:blip r:embed="rId3">
            <a:alphaModFix/>
          </a:blip>
          <a:srcRect/>
          <a:stretch/>
        </p:blipFill>
        <p:spPr>
          <a:xfrm>
            <a:off x="4787900" y="2924175"/>
            <a:ext cx="2871788" cy="1619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Pixels - Colour Images</a:t>
            </a:r>
            <a:endParaRPr/>
          </a:p>
        </p:txBody>
      </p:sp>
      <p:pic>
        <p:nvPicPr>
          <p:cNvPr id="248" name="Google Shape;248;p30"/>
          <p:cNvPicPr preferRelativeResize="0">
            <a:picLocks noGrp="1"/>
          </p:cNvPicPr>
          <p:nvPr>
            <p:ph type="body" idx="1"/>
          </p:nvPr>
        </p:nvPicPr>
        <p:blipFill rotWithShape="1">
          <a:blip r:embed="rId3">
            <a:alphaModFix/>
          </a:blip>
          <a:srcRect l="27251" t="36929" r="27250" b="52010"/>
          <a:stretch/>
        </p:blipFill>
        <p:spPr>
          <a:xfrm>
            <a:off x="827088" y="1268413"/>
            <a:ext cx="7416800" cy="1439862"/>
          </a:xfrm>
          <a:prstGeom prst="rect">
            <a:avLst/>
          </a:prstGeom>
          <a:noFill/>
          <a:ln>
            <a:noFill/>
          </a:ln>
        </p:spPr>
      </p:pic>
      <p:sp>
        <p:nvSpPr>
          <p:cNvPr id="249" name="Google Shape;249;p30"/>
          <p:cNvSpPr txBox="1"/>
          <p:nvPr/>
        </p:nvSpPr>
        <p:spPr>
          <a:xfrm>
            <a:off x="539750" y="2924175"/>
            <a:ext cx="7704138" cy="203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chemeClr val="dk1"/>
                </a:solidFill>
                <a:latin typeface="Lucida Sans"/>
                <a:ea typeface="Lucida Sans"/>
                <a:cs typeface="Lucida Sans"/>
                <a:sym typeface="Lucida Sans"/>
              </a:rPr>
              <a:t>The number of bits per pixel is known as the </a:t>
            </a:r>
            <a:r>
              <a:rPr lang="en-GB" sz="1800" b="1" i="0" u="none" strike="noStrike" cap="none">
                <a:solidFill>
                  <a:schemeClr val="dk1"/>
                </a:solidFill>
                <a:latin typeface="Lucida Sans"/>
                <a:ea typeface="Lucida Sans"/>
                <a:cs typeface="Lucida Sans"/>
                <a:sym typeface="Lucida Sans"/>
              </a:rPr>
              <a:t>Colour Depth</a:t>
            </a:r>
            <a:r>
              <a:rPr lang="en-GB" sz="1800" b="0" i="0" u="none" strike="noStrike" cap="none">
                <a:solidFill>
                  <a:schemeClr val="dk1"/>
                </a:solidFill>
                <a:latin typeface="Lucida Sans"/>
                <a:ea typeface="Lucida Sans"/>
                <a:cs typeface="Lucida Sans"/>
                <a:sym typeface="Lucida Sans"/>
              </a:rPr>
              <a:t>.  Therefore, the more colours required, the more pixels needed to store the available colours.  When you take a photograph using a digital camera or scan an image, you are creating a bitmap graphic.  As information must be stored about every single pixel in the image, the file size can often be large.</a:t>
            </a:r>
            <a:br>
              <a:rPr lang="en-GB" sz="1800" b="0" i="0" u="none" strike="noStrike" cap="none">
                <a:solidFill>
                  <a:schemeClr val="dk1"/>
                </a:solidFill>
                <a:latin typeface="Lucida Sans"/>
                <a:ea typeface="Lucida Sans"/>
                <a:cs typeface="Lucida Sans"/>
                <a:sym typeface="Lucida Sans"/>
              </a:rPr>
            </a:br>
            <a:endParaRPr sz="1800" b="0" i="0" u="none" strike="noStrike" cap="none">
              <a:solidFill>
                <a:schemeClr val="dk1"/>
              </a:solidFill>
              <a:latin typeface="Lucida Sans"/>
              <a:ea typeface="Lucida Sans"/>
              <a:cs typeface="Lucida Sans"/>
              <a:sym typeface="Lucida Sans"/>
            </a:endParaRPr>
          </a:p>
        </p:txBody>
      </p:sp>
      <p:sp>
        <p:nvSpPr>
          <p:cNvPr id="250" name="Google Shape;250;p30"/>
          <p:cNvSpPr/>
          <p:nvPr/>
        </p:nvSpPr>
        <p:spPr>
          <a:xfrm>
            <a:off x="5867400" y="4581525"/>
            <a:ext cx="2449513" cy="1584325"/>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Activity </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Page 12</a:t>
            </a: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395536" y="332656"/>
            <a:ext cx="4248472"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Image Resolution</a:t>
            </a:r>
            <a:endParaRPr sz="3690"/>
          </a:p>
        </p:txBody>
      </p:sp>
      <p:pic>
        <p:nvPicPr>
          <p:cNvPr id="256" name="Google Shape;256;p31"/>
          <p:cNvPicPr preferRelativeResize="0">
            <a:picLocks noGrp="1"/>
          </p:cNvPicPr>
          <p:nvPr>
            <p:ph type="body" idx="1"/>
          </p:nvPr>
        </p:nvPicPr>
        <p:blipFill rotWithShape="1">
          <a:blip r:embed="rId3">
            <a:alphaModFix/>
          </a:blip>
          <a:srcRect l="39500" t="22929" r="39500" b="45958"/>
          <a:stretch/>
        </p:blipFill>
        <p:spPr>
          <a:xfrm>
            <a:off x="6300788" y="4797425"/>
            <a:ext cx="2592387" cy="1871663"/>
          </a:xfrm>
          <a:prstGeom prst="rect">
            <a:avLst/>
          </a:prstGeom>
          <a:noFill/>
          <a:ln>
            <a:noFill/>
          </a:ln>
        </p:spPr>
      </p:pic>
      <p:sp>
        <p:nvSpPr>
          <p:cNvPr id="257" name="Google Shape;257;p31"/>
          <p:cNvSpPr txBox="1"/>
          <p:nvPr/>
        </p:nvSpPr>
        <p:spPr>
          <a:xfrm>
            <a:off x="323850" y="1196975"/>
            <a:ext cx="8569325" cy="397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chemeClr val="dk1"/>
                </a:solidFill>
                <a:latin typeface="Lucida Sans"/>
                <a:ea typeface="Lucida Sans"/>
                <a:cs typeface="Lucida Sans"/>
                <a:sym typeface="Lucida Sans"/>
              </a:rPr>
              <a:t>KEY FACTS</a:t>
            </a:r>
            <a:br>
              <a:rPr lang="en-GB" sz="1800" b="1" i="0" u="none" strike="noStrike" cap="none">
                <a:solidFill>
                  <a:schemeClr val="dk1"/>
                </a:solidFill>
                <a:latin typeface="Lucida Sans"/>
                <a:ea typeface="Lucida Sans"/>
                <a:cs typeface="Lucida Sans"/>
                <a:sym typeface="Lucida Sans"/>
              </a:rPr>
            </a:br>
            <a:r>
              <a:rPr lang="en-GB" sz="1800" b="0" i="0" u="none" strike="noStrike" cap="none">
                <a:solidFill>
                  <a:schemeClr val="dk1"/>
                </a:solidFill>
                <a:latin typeface="Lucida Sans"/>
                <a:ea typeface="Lucida Sans"/>
                <a:cs typeface="Lucida Sans"/>
                <a:sym typeface="Lucida Sans"/>
              </a:rPr>
              <a:t>Image resolution refers to the number of pixels in an image.  </a:t>
            </a:r>
            <a:endParaRPr/>
          </a:p>
          <a:p>
            <a:pPr marL="0" marR="0" lvl="0" indent="0" algn="l" rtl="0">
              <a:spcBef>
                <a:spcPts val="0"/>
              </a:spcBef>
              <a:spcAft>
                <a:spcPts val="0"/>
              </a:spcAft>
              <a:buNone/>
            </a:pPr>
            <a:r>
              <a:rPr lang="en-GB" sz="1800" b="0" i="0" u="none" strike="noStrike" cap="none">
                <a:solidFill>
                  <a:schemeClr val="dk1"/>
                </a:solidFill>
                <a:latin typeface="Lucida Sans"/>
                <a:ea typeface="Lucida Sans"/>
                <a:cs typeface="Lucida Sans"/>
                <a:sym typeface="Lucida Sans"/>
              </a:rPr>
              <a:t/>
            </a:r>
            <a:br>
              <a:rPr lang="en-GB" sz="1800" b="0" i="0" u="none" strike="noStrike" cap="none">
                <a:solidFill>
                  <a:schemeClr val="dk1"/>
                </a:solidFill>
                <a:latin typeface="Lucida Sans"/>
                <a:ea typeface="Lucida Sans"/>
                <a:cs typeface="Lucida Sans"/>
                <a:sym typeface="Lucida Sans"/>
              </a:rPr>
            </a:br>
            <a:r>
              <a:rPr lang="en-GB" sz="1800" b="0" i="0" u="none" strike="noStrike" cap="none">
                <a:solidFill>
                  <a:schemeClr val="dk1"/>
                </a:solidFill>
                <a:latin typeface="Lucida Sans"/>
                <a:ea typeface="Lucida Sans"/>
                <a:cs typeface="Lucida Sans"/>
                <a:sym typeface="Lucida Sans"/>
              </a:rPr>
              <a:t>To identify the resolution we can right hand click on an image and choose the property option (see screen shot below). </a:t>
            </a:r>
            <a:endParaRPr/>
          </a:p>
          <a:p>
            <a:pPr marL="0" marR="0" lvl="0" indent="0" algn="l" rtl="0">
              <a:spcBef>
                <a:spcPts val="0"/>
              </a:spcBef>
              <a:spcAft>
                <a:spcPts val="0"/>
              </a:spcAft>
              <a:buNone/>
            </a:pPr>
            <a:r>
              <a:rPr lang="en-GB" sz="1800" b="0" i="0" u="none" strike="noStrike" cap="none">
                <a:solidFill>
                  <a:schemeClr val="dk1"/>
                </a:solidFill>
                <a:latin typeface="Lucida Sans"/>
                <a:ea typeface="Lucida Sans"/>
                <a:cs typeface="Lucida Sans"/>
                <a:sym typeface="Lucida Sans"/>
              </a:rPr>
              <a:t/>
            </a:r>
            <a:br>
              <a:rPr lang="en-GB" sz="1800" b="0" i="0" u="none" strike="noStrike" cap="none">
                <a:solidFill>
                  <a:schemeClr val="dk1"/>
                </a:solidFill>
                <a:latin typeface="Lucida Sans"/>
                <a:ea typeface="Lucida Sans"/>
                <a:cs typeface="Lucida Sans"/>
                <a:sym typeface="Lucida Sans"/>
              </a:rPr>
            </a:br>
            <a:r>
              <a:rPr lang="en-GB" sz="1800" b="0" i="0" u="none" strike="noStrike" cap="none">
                <a:solidFill>
                  <a:schemeClr val="dk1"/>
                </a:solidFill>
                <a:latin typeface="Lucida Sans"/>
                <a:ea typeface="Lucida Sans"/>
                <a:cs typeface="Lucida Sans"/>
                <a:sym typeface="Lucida Sans"/>
              </a:rPr>
              <a:t>Resolution is sometimes identified by the width and height of the image.  In the example below, the image property shows this particular image as 280 pixels x 210 pixels = 58,800 pixels.  </a:t>
            </a:r>
            <a:endParaRPr/>
          </a:p>
          <a:p>
            <a:pPr marL="0" marR="0" lvl="0" indent="0" algn="l" rtl="0">
              <a:spcBef>
                <a:spcPts val="0"/>
              </a:spcBef>
              <a:spcAft>
                <a:spcPts val="0"/>
              </a:spcAft>
              <a:buNone/>
            </a:pPr>
            <a:endParaRPr sz="18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GB" sz="1800" b="0" i="0" u="none" strike="noStrike" cap="none">
                <a:solidFill>
                  <a:schemeClr val="dk1"/>
                </a:solidFill>
                <a:latin typeface="Lucida Sans"/>
                <a:ea typeface="Lucida Sans"/>
                <a:cs typeface="Lucida Sans"/>
                <a:sym typeface="Lucida Sans"/>
              </a:rPr>
              <a:t>The input resolution can also be measured in Pixels per Inch (PPI), Pixels per Centimetre (PPCM) and Dots per Inch (DPI). This determines the amount of detail the image has and therefore the quality of the image.</a:t>
            </a:r>
            <a:endParaRPr/>
          </a:p>
          <a:p>
            <a:pPr marL="0" marR="0" lvl="0" indent="0" algn="l" rtl="0">
              <a:spcBef>
                <a:spcPts val="0"/>
              </a:spcBef>
              <a:spcAft>
                <a:spcPts val="0"/>
              </a:spcAft>
              <a:buNone/>
            </a:pPr>
            <a:endParaRPr sz="1800" b="0" i="0" u="none" strike="noStrike" cap="none">
              <a:solidFill>
                <a:schemeClr val="dk1"/>
              </a:solidFill>
              <a:latin typeface="Lucida Sans"/>
              <a:ea typeface="Lucida Sans"/>
              <a:cs typeface="Lucida Sans"/>
              <a:sym typeface="Lucida Sans"/>
            </a:endParaRPr>
          </a:p>
        </p:txBody>
      </p:sp>
      <p:sp>
        <p:nvSpPr>
          <p:cNvPr id="258" name="Google Shape;258;p31"/>
          <p:cNvSpPr/>
          <p:nvPr/>
        </p:nvSpPr>
        <p:spPr>
          <a:xfrm>
            <a:off x="6659563" y="188913"/>
            <a:ext cx="2160587" cy="1223962"/>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Pupil Activity Page 13</a:t>
            </a: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698"/>
              <a:buFont typeface="Noto Sans Symbols"/>
              <a:buNone/>
            </a:pPr>
            <a:r>
              <a:rPr lang="en-GB" sz="2497" b="1"/>
              <a:t>KEY FACTS</a:t>
            </a:r>
            <a:endParaRPr sz="2497"/>
          </a:p>
          <a:p>
            <a:pPr marL="365760" lvl="0" indent="-256032" algn="l" rtl="0">
              <a:lnSpc>
                <a:spcPct val="90000"/>
              </a:lnSpc>
              <a:spcBef>
                <a:spcPts val="400"/>
              </a:spcBef>
              <a:spcAft>
                <a:spcPts val="0"/>
              </a:spcAft>
              <a:buSzPts val="1698"/>
              <a:buFont typeface="Noto Sans Symbols"/>
              <a:buChar char="🞂"/>
            </a:pPr>
            <a:r>
              <a:rPr lang="en-GB" sz="2497"/>
              <a:t>Raw data is a string of meaningless information that has not been given a context.  </a:t>
            </a:r>
            <a:br>
              <a:rPr lang="en-GB" sz="2497"/>
            </a:br>
            <a:r>
              <a:rPr lang="en-GB" sz="2497"/>
              <a:t/>
            </a:r>
            <a:br>
              <a:rPr lang="en-GB" sz="2497"/>
            </a:br>
            <a:r>
              <a:rPr lang="en-GB" sz="2497"/>
              <a:t>For example: 1643 or Blue car or 75%</a:t>
            </a:r>
            <a:br>
              <a:rPr lang="en-GB" sz="2497"/>
            </a:br>
            <a:endParaRPr sz="2497"/>
          </a:p>
          <a:p>
            <a:pPr marL="365760" lvl="0" indent="-256032" algn="l" rtl="0">
              <a:lnSpc>
                <a:spcPct val="90000"/>
              </a:lnSpc>
              <a:spcBef>
                <a:spcPts val="400"/>
              </a:spcBef>
              <a:spcAft>
                <a:spcPts val="0"/>
              </a:spcAft>
              <a:buSzPts val="1698"/>
              <a:buFont typeface="Noto Sans Symbols"/>
              <a:buChar char="🞂"/>
            </a:pPr>
            <a:r>
              <a:rPr lang="en-GB" sz="2497"/>
              <a:t>Information is data that has been given a context and is meaningful.  </a:t>
            </a:r>
            <a:br>
              <a:rPr lang="en-GB" sz="2497"/>
            </a:br>
            <a:r>
              <a:rPr lang="en-GB" sz="2497"/>
              <a:t/>
            </a:r>
            <a:br>
              <a:rPr lang="en-GB" sz="2497"/>
            </a:br>
            <a:r>
              <a:rPr lang="en-GB" sz="2497"/>
              <a:t>For example:  There are 1643 pupils in a school.  The blue car is parked illegally.  John attained 75% in his Digital Technology Examination.</a:t>
            </a:r>
            <a:endParaRPr/>
          </a:p>
          <a:p>
            <a:pPr marL="365760" lvl="0" indent="-256032" algn="l" rtl="0">
              <a:lnSpc>
                <a:spcPct val="90000"/>
              </a:lnSpc>
              <a:spcBef>
                <a:spcPts val="400"/>
              </a:spcBef>
              <a:spcAft>
                <a:spcPts val="0"/>
              </a:spcAft>
              <a:buSzPts val="1698"/>
              <a:buFont typeface="Noto Sans Symbols"/>
              <a:buNone/>
            </a:pPr>
            <a:endParaRPr sz="2497"/>
          </a:p>
        </p:txBody>
      </p:sp>
      <p:sp>
        <p:nvSpPr>
          <p:cNvPr id="114" name="Google Shape;114;p14"/>
          <p:cNvSpPr txBox="1">
            <a:spLocks noGrp="1"/>
          </p:cNvSpPr>
          <p:nvPr>
            <p:ph type="title"/>
          </p:nvPr>
        </p:nvSpPr>
        <p:spPr>
          <a:xfrm>
            <a:off x="457200" y="274638"/>
            <a:ext cx="5410944"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Data and Information</a:t>
            </a:r>
            <a:endParaRPr sz="3690"/>
          </a:p>
        </p:txBody>
      </p:sp>
      <p:pic>
        <p:nvPicPr>
          <p:cNvPr id="115" name="Google Shape;115;p14" descr="data and information.jpg"/>
          <p:cNvPicPr preferRelativeResize="0"/>
          <p:nvPr/>
        </p:nvPicPr>
        <p:blipFill rotWithShape="1">
          <a:blip r:embed="rId3">
            <a:alphaModFix/>
          </a:blip>
          <a:srcRect/>
          <a:stretch/>
        </p:blipFill>
        <p:spPr>
          <a:xfrm>
            <a:off x="6875463" y="188913"/>
            <a:ext cx="1843087" cy="1228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Can you spot the key differences between the 2 images?</a:t>
            </a:r>
            <a:endParaRPr sz="3690"/>
          </a:p>
        </p:txBody>
      </p:sp>
      <p:sp>
        <p:nvSpPr>
          <p:cNvPr id="264" name="Google Shape;264;p32"/>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Vector Image</a:t>
            </a:r>
            <a:endParaRPr/>
          </a:p>
        </p:txBody>
      </p:sp>
      <p:sp>
        <p:nvSpPr>
          <p:cNvPr id="265" name="Google Shape;265;p32"/>
          <p:cNvSpPr txBox="1">
            <a:spLocks noGrp="1"/>
          </p:cNvSpPr>
          <p:nvPr>
            <p:ph type="body" idx="2"/>
          </p:nvPr>
        </p:nvSpPr>
        <p:spPr>
          <a:xfrm>
            <a:off x="4645025"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Bitmap Image</a:t>
            </a:r>
            <a:endParaRPr/>
          </a:p>
        </p:txBody>
      </p:sp>
      <p:pic>
        <p:nvPicPr>
          <p:cNvPr id="266" name="Google Shape;266;p32" descr="vector graphic.png"/>
          <p:cNvPicPr preferRelativeResize="0">
            <a:picLocks noGrp="1"/>
          </p:cNvPicPr>
          <p:nvPr>
            <p:ph type="body" idx="3"/>
          </p:nvPr>
        </p:nvPicPr>
        <p:blipFill rotWithShape="1">
          <a:blip r:embed="rId3">
            <a:alphaModFix/>
          </a:blip>
          <a:srcRect/>
          <a:stretch/>
        </p:blipFill>
        <p:spPr>
          <a:xfrm>
            <a:off x="1277938" y="1795463"/>
            <a:ext cx="2400300" cy="3238500"/>
          </a:xfrm>
          <a:prstGeom prst="rect">
            <a:avLst/>
          </a:prstGeom>
          <a:noFill/>
          <a:ln>
            <a:noFill/>
          </a:ln>
        </p:spPr>
      </p:pic>
      <p:pic>
        <p:nvPicPr>
          <p:cNvPr id="267" name="Google Shape;267;p32" descr="bitmap graphic.jpg"/>
          <p:cNvPicPr preferRelativeResize="0">
            <a:picLocks noGrp="1"/>
          </p:cNvPicPr>
          <p:nvPr>
            <p:ph type="body" idx="4"/>
          </p:nvPr>
        </p:nvPicPr>
        <p:blipFill rotWithShape="1">
          <a:blip r:embed="rId4">
            <a:alphaModFix/>
          </a:blip>
          <a:srcRect/>
          <a:stretch/>
        </p:blipFill>
        <p:spPr>
          <a:xfrm>
            <a:off x="4645025" y="2068513"/>
            <a:ext cx="4041775" cy="26939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body" idx="1"/>
          </p:nvPr>
        </p:nvSpPr>
        <p:spPr>
          <a:xfrm>
            <a:off x="457200" y="1481138"/>
            <a:ext cx="8229600" cy="4468812"/>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561"/>
              <a:buFont typeface="Noto Sans Symbols"/>
              <a:buNone/>
            </a:pPr>
            <a:r>
              <a:rPr lang="en-GB" sz="2295" b="1"/>
              <a:t>KEY FACTS</a:t>
            </a:r>
            <a:endParaRPr sz="2295"/>
          </a:p>
          <a:p>
            <a:pPr marL="365760" lvl="0" indent="-256032" algn="l" rtl="0">
              <a:lnSpc>
                <a:spcPct val="80000"/>
              </a:lnSpc>
              <a:spcBef>
                <a:spcPts val="400"/>
              </a:spcBef>
              <a:spcAft>
                <a:spcPts val="0"/>
              </a:spcAft>
              <a:buSzPts val="1561"/>
              <a:buFont typeface="Noto Sans Symbols"/>
              <a:buNone/>
            </a:pPr>
            <a:endParaRPr sz="2295" b="1"/>
          </a:p>
          <a:p>
            <a:pPr marL="365760" lvl="0" indent="-256032" algn="l" rtl="0">
              <a:lnSpc>
                <a:spcPct val="80000"/>
              </a:lnSpc>
              <a:spcBef>
                <a:spcPts val="400"/>
              </a:spcBef>
              <a:spcAft>
                <a:spcPts val="0"/>
              </a:spcAft>
              <a:buSzPts val="1561"/>
              <a:buFont typeface="Noto Sans Symbols"/>
              <a:buNone/>
            </a:pPr>
            <a:r>
              <a:rPr lang="en-GB" sz="2295" b="1" u="sng"/>
              <a:t>Vector Graphics</a:t>
            </a:r>
            <a:endParaRPr/>
          </a:p>
          <a:p>
            <a:pPr marL="365760" lvl="0" indent="-256031" algn="l" rtl="0">
              <a:lnSpc>
                <a:spcPct val="80000"/>
              </a:lnSpc>
              <a:spcBef>
                <a:spcPts val="400"/>
              </a:spcBef>
              <a:spcAft>
                <a:spcPts val="0"/>
              </a:spcAft>
              <a:buSzPts val="1561"/>
              <a:buFont typeface="Noto Sans Symbols"/>
              <a:buChar char="🞂"/>
            </a:pPr>
            <a:r>
              <a:rPr lang="en-GB" sz="2295"/>
              <a:t>Vector graphics are created in graphic packages</a:t>
            </a:r>
            <a:endParaRPr/>
          </a:p>
          <a:p>
            <a:pPr marL="365760" lvl="0" indent="-256031" algn="l" rtl="0">
              <a:lnSpc>
                <a:spcPct val="80000"/>
              </a:lnSpc>
              <a:spcBef>
                <a:spcPts val="400"/>
              </a:spcBef>
              <a:spcAft>
                <a:spcPts val="0"/>
              </a:spcAft>
              <a:buSzPts val="1561"/>
              <a:buFont typeface="Noto Sans Symbols"/>
              <a:buChar char="🞂"/>
            </a:pPr>
            <a:r>
              <a:rPr lang="en-GB" sz="2295"/>
              <a:t>Vector graphics consist of shapes, referred to as objects</a:t>
            </a:r>
            <a:endParaRPr/>
          </a:p>
          <a:p>
            <a:pPr marL="365760" lvl="0" indent="-256031" algn="l" rtl="0">
              <a:lnSpc>
                <a:spcPct val="80000"/>
              </a:lnSpc>
              <a:spcBef>
                <a:spcPts val="400"/>
              </a:spcBef>
              <a:spcAft>
                <a:spcPts val="0"/>
              </a:spcAft>
              <a:buSzPts val="1561"/>
              <a:buFont typeface="Noto Sans Symbols"/>
              <a:buChar char="🞂"/>
            </a:pPr>
            <a:r>
              <a:rPr lang="en-GB" sz="2295"/>
              <a:t>Each object can be edited separately and elements can be grouped</a:t>
            </a:r>
            <a:endParaRPr/>
          </a:p>
          <a:p>
            <a:pPr marL="365760" lvl="0" indent="-256031" algn="l" rtl="0">
              <a:lnSpc>
                <a:spcPct val="80000"/>
              </a:lnSpc>
              <a:spcBef>
                <a:spcPts val="400"/>
              </a:spcBef>
              <a:spcAft>
                <a:spcPts val="0"/>
              </a:spcAft>
              <a:buSzPts val="1561"/>
              <a:buFont typeface="Noto Sans Symbols"/>
              <a:buChar char="🞂"/>
            </a:pPr>
            <a:r>
              <a:rPr lang="en-GB" sz="2295"/>
              <a:t>Images are usually more precise that bitmaps</a:t>
            </a:r>
            <a:endParaRPr/>
          </a:p>
          <a:p>
            <a:pPr marL="365760" lvl="0" indent="-256031" algn="l" rtl="0">
              <a:lnSpc>
                <a:spcPct val="80000"/>
              </a:lnSpc>
              <a:spcBef>
                <a:spcPts val="400"/>
              </a:spcBef>
              <a:spcAft>
                <a:spcPts val="0"/>
              </a:spcAft>
              <a:buSzPts val="1561"/>
              <a:buFont typeface="Noto Sans Symbols"/>
              <a:buChar char="🞂"/>
            </a:pPr>
            <a:r>
              <a:rPr lang="en-GB" sz="2295"/>
              <a:t>The file size is usually small</a:t>
            </a:r>
            <a:endParaRPr/>
          </a:p>
          <a:p>
            <a:pPr marL="365760" lvl="0" indent="-256031" algn="l" rtl="0">
              <a:lnSpc>
                <a:spcPct val="80000"/>
              </a:lnSpc>
              <a:spcBef>
                <a:spcPts val="400"/>
              </a:spcBef>
              <a:spcAft>
                <a:spcPts val="0"/>
              </a:spcAft>
              <a:buSzPts val="1561"/>
              <a:buFont typeface="Noto Sans Symbols"/>
              <a:buChar char="🞂"/>
            </a:pPr>
            <a:r>
              <a:rPr lang="en-GB" sz="2295"/>
              <a:t>When a vector graphic is resized it does not lose quality</a:t>
            </a:r>
            <a:endParaRPr/>
          </a:p>
          <a:p>
            <a:pPr marL="365760" lvl="0" indent="-256031" algn="l" rtl="0">
              <a:lnSpc>
                <a:spcPct val="80000"/>
              </a:lnSpc>
              <a:spcBef>
                <a:spcPts val="400"/>
              </a:spcBef>
              <a:spcAft>
                <a:spcPts val="0"/>
              </a:spcAft>
              <a:buSzPts val="1561"/>
              <a:buFont typeface="Noto Sans Symbols"/>
              <a:buChar char="🞂"/>
            </a:pPr>
            <a:r>
              <a:rPr lang="en-GB" sz="2295"/>
              <a:t>Common file formats include: .svg, .xml</a:t>
            </a:r>
            <a:endParaRPr/>
          </a:p>
          <a:p>
            <a:pPr marL="365760" lvl="0" indent="-256032" algn="l" rtl="0">
              <a:lnSpc>
                <a:spcPct val="80000"/>
              </a:lnSpc>
              <a:spcBef>
                <a:spcPts val="400"/>
              </a:spcBef>
              <a:spcAft>
                <a:spcPts val="0"/>
              </a:spcAft>
              <a:buSzPts val="1561"/>
              <a:buFont typeface="Noto Sans Symbols"/>
              <a:buNone/>
            </a:pPr>
            <a:endParaRPr sz="2295"/>
          </a:p>
        </p:txBody>
      </p:sp>
      <p:sp>
        <p:nvSpPr>
          <p:cNvPr id="273" name="Google Shape;273;p33"/>
          <p:cNvSpPr txBox="1">
            <a:spLocks noGrp="1"/>
          </p:cNvSpPr>
          <p:nvPr>
            <p:ph type="title"/>
          </p:nvPr>
        </p:nvSpPr>
        <p:spPr>
          <a:xfrm>
            <a:off x="457200" y="274638"/>
            <a:ext cx="5410944"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Vector Based Versus </a:t>
            </a:r>
            <a:br>
              <a:rPr lang="en-GB" sz="3690"/>
            </a:br>
            <a:r>
              <a:rPr lang="en-GB" sz="3690"/>
              <a:t>Bitmap Graphics</a:t>
            </a:r>
            <a:endParaRPr sz="3690"/>
          </a:p>
        </p:txBody>
      </p:sp>
      <p:pic>
        <p:nvPicPr>
          <p:cNvPr id="274" name="Google Shape;274;p33" descr="vector graphic.png"/>
          <p:cNvPicPr preferRelativeResize="0"/>
          <p:nvPr/>
        </p:nvPicPr>
        <p:blipFill rotWithShape="1">
          <a:blip r:embed="rId3">
            <a:alphaModFix/>
          </a:blip>
          <a:srcRect/>
          <a:stretch/>
        </p:blipFill>
        <p:spPr>
          <a:xfrm>
            <a:off x="6948488" y="260350"/>
            <a:ext cx="1360487" cy="1835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body" idx="1"/>
          </p:nvPr>
        </p:nvSpPr>
        <p:spPr>
          <a:xfrm>
            <a:off x="457200" y="1481138"/>
            <a:ext cx="8229600" cy="4468812"/>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423"/>
              <a:buFont typeface="Noto Sans Symbols"/>
              <a:buNone/>
            </a:pPr>
            <a:r>
              <a:rPr lang="en-GB" sz="2092" b="1"/>
              <a:t>KEY FACTS</a:t>
            </a:r>
            <a:endParaRPr sz="2092"/>
          </a:p>
          <a:p>
            <a:pPr marL="365760" lvl="0" indent="-256032" algn="l" rtl="0">
              <a:lnSpc>
                <a:spcPct val="80000"/>
              </a:lnSpc>
              <a:spcBef>
                <a:spcPts val="400"/>
              </a:spcBef>
              <a:spcAft>
                <a:spcPts val="0"/>
              </a:spcAft>
              <a:buSzPts val="1423"/>
              <a:buFont typeface="Noto Sans Symbols"/>
              <a:buNone/>
            </a:pPr>
            <a:endParaRPr sz="2092" b="1"/>
          </a:p>
          <a:p>
            <a:pPr marL="365760" lvl="0" indent="-256032" algn="l" rtl="0">
              <a:lnSpc>
                <a:spcPct val="80000"/>
              </a:lnSpc>
              <a:spcBef>
                <a:spcPts val="400"/>
              </a:spcBef>
              <a:spcAft>
                <a:spcPts val="0"/>
              </a:spcAft>
              <a:buSzPts val="1423"/>
              <a:buFont typeface="Noto Sans Symbols"/>
              <a:buNone/>
            </a:pPr>
            <a:r>
              <a:rPr lang="en-GB" sz="2092" b="1" u="sng"/>
              <a:t>Bitmap Graphics</a:t>
            </a:r>
            <a:endParaRPr/>
          </a:p>
          <a:p>
            <a:pPr marL="365760" lvl="0" indent="-256032" algn="l" rtl="0">
              <a:lnSpc>
                <a:spcPct val="80000"/>
              </a:lnSpc>
              <a:spcBef>
                <a:spcPts val="400"/>
              </a:spcBef>
              <a:spcAft>
                <a:spcPts val="0"/>
              </a:spcAft>
              <a:buSzPts val="1581"/>
              <a:buFont typeface="Noto Sans Symbols"/>
              <a:buChar char="🞂"/>
            </a:pPr>
            <a:r>
              <a:rPr lang="en-GB" sz="2325"/>
              <a:t>Bitmap graphics are created when using a digital camera or an image is scanned</a:t>
            </a:r>
            <a:endParaRPr/>
          </a:p>
          <a:p>
            <a:pPr marL="365760" lvl="0" indent="-256032" algn="l" rtl="0">
              <a:lnSpc>
                <a:spcPct val="80000"/>
              </a:lnSpc>
              <a:spcBef>
                <a:spcPts val="400"/>
              </a:spcBef>
              <a:spcAft>
                <a:spcPts val="0"/>
              </a:spcAft>
              <a:buSzPts val="1581"/>
              <a:buFont typeface="Noto Sans Symbols"/>
              <a:buChar char="🞂"/>
            </a:pPr>
            <a:r>
              <a:rPr lang="en-GB" sz="2325"/>
              <a:t>A bitmap graphic is made up of pixels</a:t>
            </a:r>
            <a:endParaRPr/>
          </a:p>
          <a:p>
            <a:pPr marL="365760" lvl="0" indent="-256032" algn="l" rtl="0">
              <a:lnSpc>
                <a:spcPct val="80000"/>
              </a:lnSpc>
              <a:spcBef>
                <a:spcPts val="400"/>
              </a:spcBef>
              <a:spcAft>
                <a:spcPts val="0"/>
              </a:spcAft>
              <a:buSzPts val="1581"/>
              <a:buFont typeface="Noto Sans Symbols"/>
              <a:buChar char="🞂"/>
            </a:pPr>
            <a:r>
              <a:rPr lang="en-GB" sz="2325"/>
              <a:t>A bitmap graphic is made up of many different colours</a:t>
            </a:r>
            <a:endParaRPr/>
          </a:p>
          <a:p>
            <a:pPr marL="365760" lvl="0" indent="-256032" algn="l" rtl="0">
              <a:lnSpc>
                <a:spcPct val="80000"/>
              </a:lnSpc>
              <a:spcBef>
                <a:spcPts val="400"/>
              </a:spcBef>
              <a:spcAft>
                <a:spcPts val="0"/>
              </a:spcAft>
              <a:buSzPts val="1581"/>
              <a:buFont typeface="Noto Sans Symbols"/>
              <a:buChar char="🞂"/>
            </a:pPr>
            <a:r>
              <a:rPr lang="en-GB" sz="2325"/>
              <a:t>Individual pixels can be edited</a:t>
            </a:r>
            <a:endParaRPr/>
          </a:p>
          <a:p>
            <a:pPr marL="365760" lvl="0" indent="-256032" algn="l" rtl="0">
              <a:lnSpc>
                <a:spcPct val="80000"/>
              </a:lnSpc>
              <a:spcBef>
                <a:spcPts val="400"/>
              </a:spcBef>
              <a:spcAft>
                <a:spcPts val="0"/>
              </a:spcAft>
              <a:buSzPts val="1581"/>
              <a:buFont typeface="Noto Sans Symbols"/>
              <a:buChar char="🞂"/>
            </a:pPr>
            <a:r>
              <a:rPr lang="en-GB" sz="2325"/>
              <a:t>The file size is usually large</a:t>
            </a:r>
            <a:endParaRPr/>
          </a:p>
          <a:p>
            <a:pPr marL="365760" lvl="0" indent="-256032" algn="l" rtl="0">
              <a:lnSpc>
                <a:spcPct val="80000"/>
              </a:lnSpc>
              <a:spcBef>
                <a:spcPts val="400"/>
              </a:spcBef>
              <a:spcAft>
                <a:spcPts val="0"/>
              </a:spcAft>
              <a:buSzPts val="1581"/>
              <a:buFont typeface="Noto Sans Symbols"/>
              <a:buChar char="🞂"/>
            </a:pPr>
            <a:r>
              <a:rPr lang="en-GB" sz="2325"/>
              <a:t>When a bitmap is re-sized it loses quality</a:t>
            </a:r>
            <a:endParaRPr/>
          </a:p>
          <a:p>
            <a:pPr marL="365760" lvl="0" indent="-256032" algn="l" rtl="0">
              <a:lnSpc>
                <a:spcPct val="80000"/>
              </a:lnSpc>
              <a:spcBef>
                <a:spcPts val="400"/>
              </a:spcBef>
              <a:spcAft>
                <a:spcPts val="0"/>
              </a:spcAft>
              <a:buSzPts val="1581"/>
              <a:buFont typeface="Noto Sans Symbols"/>
              <a:buChar char="🞂"/>
            </a:pPr>
            <a:r>
              <a:rPr lang="en-GB" sz="2325"/>
              <a:t>Common file formats include .bmp, .jpeg, </a:t>
            </a:r>
            <a:br>
              <a:rPr lang="en-GB" sz="2325"/>
            </a:br>
            <a:r>
              <a:rPr lang="en-GB" sz="2325"/>
              <a:t>.png, .gif, .tiff</a:t>
            </a:r>
            <a:r>
              <a:rPr lang="en-GB" sz="2325" b="1"/>
              <a:t/>
            </a:r>
            <a:br>
              <a:rPr lang="en-GB" sz="2325" b="1"/>
            </a:br>
            <a:endParaRPr sz="2325"/>
          </a:p>
          <a:p>
            <a:pPr marL="365760" lvl="0" indent="-256032" algn="l" rtl="0">
              <a:lnSpc>
                <a:spcPct val="80000"/>
              </a:lnSpc>
              <a:spcBef>
                <a:spcPts val="400"/>
              </a:spcBef>
              <a:spcAft>
                <a:spcPts val="0"/>
              </a:spcAft>
              <a:buSzPts val="1581"/>
              <a:buFont typeface="Noto Sans Symbols"/>
              <a:buNone/>
            </a:pPr>
            <a:endParaRPr sz="2325"/>
          </a:p>
        </p:txBody>
      </p:sp>
      <p:sp>
        <p:nvSpPr>
          <p:cNvPr id="280" name="Google Shape;280;p34"/>
          <p:cNvSpPr txBox="1">
            <a:spLocks noGrp="1"/>
          </p:cNvSpPr>
          <p:nvPr>
            <p:ph type="title"/>
          </p:nvPr>
        </p:nvSpPr>
        <p:spPr>
          <a:xfrm>
            <a:off x="457200" y="274638"/>
            <a:ext cx="526692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Vector Based Versus </a:t>
            </a:r>
            <a:br>
              <a:rPr lang="en-GB" sz="3690"/>
            </a:br>
            <a:r>
              <a:rPr lang="en-GB" sz="3690"/>
              <a:t>Bitmap Graphics</a:t>
            </a:r>
            <a:endParaRPr sz="3690"/>
          </a:p>
        </p:txBody>
      </p:sp>
      <p:pic>
        <p:nvPicPr>
          <p:cNvPr id="281" name="Google Shape;281;p34" descr="bitmap graphic.jpg"/>
          <p:cNvPicPr preferRelativeResize="0"/>
          <p:nvPr/>
        </p:nvPicPr>
        <p:blipFill rotWithShape="1">
          <a:blip r:embed="rId3">
            <a:alphaModFix/>
          </a:blip>
          <a:srcRect/>
          <a:stretch/>
        </p:blipFill>
        <p:spPr>
          <a:xfrm>
            <a:off x="6084888" y="404813"/>
            <a:ext cx="2320925" cy="1547812"/>
          </a:xfrm>
          <a:prstGeom prst="rect">
            <a:avLst/>
          </a:prstGeom>
          <a:noFill/>
          <a:ln>
            <a:noFill/>
          </a:ln>
        </p:spPr>
      </p:pic>
      <p:sp>
        <p:nvSpPr>
          <p:cNvPr id="282" name="Google Shape;282;p34"/>
          <p:cNvSpPr/>
          <p:nvPr/>
        </p:nvSpPr>
        <p:spPr>
          <a:xfrm>
            <a:off x="7019925" y="3789363"/>
            <a:ext cx="1873250" cy="1727200"/>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Activity Page 14</a:t>
            </a:r>
            <a:endParaRPr sz="1800" b="0" i="0" u="none" strike="noStrike" cap="none">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body" idx="1"/>
          </p:nvPr>
        </p:nvSpPr>
        <p:spPr>
          <a:xfrm>
            <a:off x="457200" y="1268413"/>
            <a:ext cx="8229600" cy="4738687"/>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632"/>
              <a:buFont typeface="Noto Sans Symbols"/>
              <a:buChar char="🞂"/>
            </a:pPr>
            <a:r>
              <a:rPr lang="en-GB" sz="2400"/>
              <a:t>What is image resolution?</a:t>
            </a:r>
            <a:endParaRPr/>
          </a:p>
          <a:p>
            <a:pPr marL="365760" lvl="0" indent="-256032" algn="l" rtl="0">
              <a:lnSpc>
                <a:spcPct val="90000"/>
              </a:lnSpc>
              <a:spcBef>
                <a:spcPts val="400"/>
              </a:spcBef>
              <a:spcAft>
                <a:spcPts val="0"/>
              </a:spcAft>
              <a:buSzPts val="1632"/>
              <a:buFont typeface="Noto Sans Symbols"/>
              <a:buNone/>
            </a:pPr>
            <a:r>
              <a:rPr lang="en-GB" sz="2400"/>
              <a:t>Image resolution refers to the number of pixels in an image</a:t>
            </a:r>
            <a:endParaRPr sz="2400"/>
          </a:p>
          <a:p>
            <a:pPr marL="365760" lvl="0" indent="-256032" algn="l" rtl="0">
              <a:lnSpc>
                <a:spcPct val="90000"/>
              </a:lnSpc>
              <a:spcBef>
                <a:spcPts val="400"/>
              </a:spcBef>
              <a:spcAft>
                <a:spcPts val="0"/>
              </a:spcAft>
              <a:buSzPts val="1632"/>
              <a:buFont typeface="Noto Sans Symbols"/>
              <a:buChar char="🞂"/>
            </a:pPr>
            <a:r>
              <a:rPr lang="en-GB" sz="2400"/>
              <a:t>How is image resolution identified?</a:t>
            </a:r>
            <a:endParaRPr/>
          </a:p>
          <a:p>
            <a:pPr marL="365760" lvl="0" indent="-256032" algn="l" rtl="0">
              <a:lnSpc>
                <a:spcPct val="90000"/>
              </a:lnSpc>
              <a:spcBef>
                <a:spcPts val="400"/>
              </a:spcBef>
              <a:spcAft>
                <a:spcPts val="0"/>
              </a:spcAft>
              <a:buSzPts val="1632"/>
              <a:buFont typeface="Noto Sans Symbols"/>
              <a:buNone/>
            </a:pPr>
            <a:r>
              <a:rPr lang="en-GB" sz="2400"/>
              <a:t>Right Hand Click on an image and choose the property option</a:t>
            </a:r>
            <a:endParaRPr sz="2400"/>
          </a:p>
          <a:p>
            <a:pPr marL="365760" lvl="0" indent="-256032" algn="l" rtl="0">
              <a:lnSpc>
                <a:spcPct val="90000"/>
              </a:lnSpc>
              <a:spcBef>
                <a:spcPts val="400"/>
              </a:spcBef>
              <a:spcAft>
                <a:spcPts val="0"/>
              </a:spcAft>
              <a:buSzPts val="1632"/>
              <a:buFont typeface="Noto Sans Symbols"/>
              <a:buChar char="🞂"/>
            </a:pPr>
            <a:r>
              <a:rPr lang="en-GB" sz="2400"/>
              <a:t>What is the best way to enlarge an image without destroying its quality?</a:t>
            </a:r>
            <a:endParaRPr/>
          </a:p>
          <a:p>
            <a:pPr marL="365760" lvl="0" indent="-256032" algn="l" rtl="0">
              <a:lnSpc>
                <a:spcPct val="90000"/>
              </a:lnSpc>
              <a:spcBef>
                <a:spcPts val="400"/>
              </a:spcBef>
              <a:spcAft>
                <a:spcPts val="0"/>
              </a:spcAft>
              <a:buSzPts val="1632"/>
              <a:buFont typeface="Noto Sans Symbols"/>
              <a:buNone/>
            </a:pPr>
            <a:r>
              <a:rPr lang="en-GB" sz="2400"/>
              <a:t>Set the DPI at the highest possible number, Use Specialist Software e.g. Perfect Resize</a:t>
            </a:r>
            <a:endParaRPr/>
          </a:p>
          <a:p>
            <a:pPr marL="365760" lvl="0" indent="-256032" algn="l" rtl="0">
              <a:lnSpc>
                <a:spcPct val="90000"/>
              </a:lnSpc>
              <a:spcBef>
                <a:spcPts val="400"/>
              </a:spcBef>
              <a:spcAft>
                <a:spcPts val="0"/>
              </a:spcAft>
              <a:buSzPts val="1632"/>
              <a:buFont typeface="Noto Sans Symbols"/>
              <a:buChar char="🞂"/>
            </a:pPr>
            <a:r>
              <a:rPr lang="en-GB" sz="2400"/>
              <a:t>2 Facts on Vector Images</a:t>
            </a:r>
            <a:endParaRPr/>
          </a:p>
          <a:p>
            <a:pPr marL="365760" lvl="0" indent="-256032" algn="l" rtl="0">
              <a:lnSpc>
                <a:spcPct val="90000"/>
              </a:lnSpc>
              <a:spcBef>
                <a:spcPts val="400"/>
              </a:spcBef>
              <a:spcAft>
                <a:spcPts val="0"/>
              </a:spcAft>
              <a:buSzPts val="1632"/>
              <a:buFont typeface="Noto Sans Symbols"/>
              <a:buChar char="🞂"/>
            </a:pPr>
            <a:r>
              <a:rPr lang="en-GB" sz="2400"/>
              <a:t>2 Facts on Bitmap Graphics</a:t>
            </a:r>
            <a:endParaRPr/>
          </a:p>
          <a:p>
            <a:pPr marL="365760" lvl="0" indent="-256032" algn="l" rtl="0">
              <a:lnSpc>
                <a:spcPct val="90000"/>
              </a:lnSpc>
              <a:spcBef>
                <a:spcPts val="400"/>
              </a:spcBef>
              <a:spcAft>
                <a:spcPts val="0"/>
              </a:spcAft>
              <a:buSzPts val="1836"/>
              <a:buFont typeface="Noto Sans Symbols"/>
              <a:buNone/>
            </a:pPr>
            <a:endParaRPr/>
          </a:p>
        </p:txBody>
      </p:sp>
      <p:sp>
        <p:nvSpPr>
          <p:cNvPr id="288" name="Google Shape;288;p35"/>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IMAGES SPOT CHECK</a:t>
            </a:r>
            <a:endParaRPr/>
          </a:p>
        </p:txBody>
      </p:sp>
      <p:pic>
        <p:nvPicPr>
          <p:cNvPr id="289" name="Google Shape;289;p35" descr="test.png"/>
          <p:cNvPicPr preferRelativeResize="0"/>
          <p:nvPr/>
        </p:nvPicPr>
        <p:blipFill rotWithShape="1">
          <a:blip r:embed="rId3">
            <a:alphaModFix/>
          </a:blip>
          <a:srcRect/>
          <a:stretch/>
        </p:blipFill>
        <p:spPr>
          <a:xfrm>
            <a:off x="6732588" y="4652963"/>
            <a:ext cx="1676400" cy="16906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animEffect transition="in" filter="fade">
                                      <p:cBhvr>
                                        <p:cTn id="27" dur="500"/>
                                        <p:tgtEl>
                                          <p:spTgt spid="2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7">
                                            <p:txEl>
                                              <p:pRg st="5" end="5"/>
                                            </p:txEl>
                                          </p:spTgt>
                                        </p:tgtEl>
                                        <p:attrNameLst>
                                          <p:attrName>style.visibility</p:attrName>
                                        </p:attrNameLst>
                                      </p:cBhvr>
                                      <p:to>
                                        <p:strVal val="visible"/>
                                      </p:to>
                                    </p:set>
                                    <p:animEffect transition="in" filter="fade">
                                      <p:cBhvr>
                                        <p:cTn id="32" dur="500"/>
                                        <p:tgtEl>
                                          <p:spTgt spid="2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7">
                                            <p:txEl>
                                              <p:pRg st="6" end="6"/>
                                            </p:txEl>
                                          </p:spTgt>
                                        </p:tgtEl>
                                        <p:attrNameLst>
                                          <p:attrName>style.visibility</p:attrName>
                                        </p:attrNameLst>
                                      </p:cBhvr>
                                      <p:to>
                                        <p:strVal val="visible"/>
                                      </p:to>
                                    </p:set>
                                    <p:animEffect transition="in" filter="fade">
                                      <p:cBhvr>
                                        <p:cTn id="37" dur="500"/>
                                        <p:tgtEl>
                                          <p:spTgt spid="2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7">
                                            <p:txEl>
                                              <p:pRg st="7" end="7"/>
                                            </p:txEl>
                                          </p:spTgt>
                                        </p:tgtEl>
                                        <p:attrNameLst>
                                          <p:attrName>style.visibility</p:attrName>
                                        </p:attrNameLst>
                                      </p:cBhvr>
                                      <p:to>
                                        <p:strVal val="visible"/>
                                      </p:to>
                                    </p:set>
                                    <p:animEffect transition="in" filter="fade">
                                      <p:cBhvr>
                                        <p:cTn id="42" dur="500"/>
                                        <p:tgtEl>
                                          <p:spTgt spid="2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7">
                                            <p:txEl>
                                              <p:pRg st="8" end="8"/>
                                            </p:txEl>
                                          </p:spTgt>
                                        </p:tgtEl>
                                        <p:attrNameLst>
                                          <p:attrName>style.visibility</p:attrName>
                                        </p:attrNameLst>
                                      </p:cBhvr>
                                      <p:to>
                                        <p:strVal val="visible"/>
                                      </p:to>
                                    </p:set>
                                    <p:animEffect transition="in" filter="fade">
                                      <p:cBhvr>
                                        <p:cTn id="47" dur="500"/>
                                        <p:tgtEl>
                                          <p:spTgt spid="2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body" idx="1"/>
          </p:nvPr>
        </p:nvSpPr>
        <p:spPr>
          <a:xfrm>
            <a:off x="457200" y="1125538"/>
            <a:ext cx="8229600" cy="488156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What does it mean when we talk about streaming?</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When does buffering occur?</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What factors affect the smooth streaming of multimedia to our screens?</a:t>
            </a:r>
            <a:endParaRPr/>
          </a:p>
        </p:txBody>
      </p:sp>
      <p:sp>
        <p:nvSpPr>
          <p:cNvPr id="295" name="Google Shape;295;p36"/>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Streaming and Buffering</a:t>
            </a:r>
            <a:endParaRPr/>
          </a:p>
        </p:txBody>
      </p:sp>
      <p:sp>
        <p:nvSpPr>
          <p:cNvPr id="296" name="Google Shape;296;p36"/>
          <p:cNvSpPr/>
          <p:nvPr/>
        </p:nvSpPr>
        <p:spPr>
          <a:xfrm>
            <a:off x="5940425" y="4292600"/>
            <a:ext cx="2663825" cy="1584325"/>
          </a:xfrm>
          <a:prstGeom prst="wedgeRoundRectCallout">
            <a:avLst>
              <a:gd name="adj1" fmla="val -20833"/>
              <a:gd name="adj2" fmla="val 62500"/>
              <a:gd name="adj3" fmla="val 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What do you know about streaming and buffering?</a:t>
            </a:r>
            <a:endParaRPr/>
          </a:p>
        </p:txBody>
      </p:sp>
      <p:pic>
        <p:nvPicPr>
          <p:cNvPr id="297" name="Google Shape;297;p36" descr="streaming.jpg"/>
          <p:cNvPicPr preferRelativeResize="0"/>
          <p:nvPr/>
        </p:nvPicPr>
        <p:blipFill rotWithShape="1">
          <a:blip r:embed="rId3">
            <a:alphaModFix/>
          </a:blip>
          <a:srcRect/>
          <a:stretch/>
        </p:blipFill>
        <p:spPr>
          <a:xfrm>
            <a:off x="1692275" y="4437063"/>
            <a:ext cx="2016125" cy="1477962"/>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457200" y="1196975"/>
            <a:ext cx="8229600" cy="4810125"/>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561"/>
              <a:buFont typeface="Noto Sans Symbols"/>
              <a:buNone/>
            </a:pPr>
            <a:r>
              <a:rPr lang="en-GB" sz="2295" b="1"/>
              <a:t>KEY FACTS</a:t>
            </a:r>
            <a:endParaRPr/>
          </a:p>
          <a:p>
            <a:pPr marL="365760" lvl="0" indent="-256032" algn="l" rtl="0">
              <a:lnSpc>
                <a:spcPct val="90000"/>
              </a:lnSpc>
              <a:spcBef>
                <a:spcPts val="400"/>
              </a:spcBef>
              <a:spcAft>
                <a:spcPts val="0"/>
              </a:spcAft>
              <a:buSzPts val="1561"/>
              <a:buFont typeface="Noto Sans Symbols"/>
              <a:buNone/>
            </a:pPr>
            <a:endParaRPr sz="2295" b="1"/>
          </a:p>
          <a:p>
            <a:pPr marL="365760" lvl="0" indent="-256032" algn="l" rtl="0">
              <a:lnSpc>
                <a:spcPct val="90000"/>
              </a:lnSpc>
              <a:spcBef>
                <a:spcPts val="400"/>
              </a:spcBef>
              <a:spcAft>
                <a:spcPts val="0"/>
              </a:spcAft>
              <a:buSzPts val="1387"/>
              <a:buFont typeface="Noto Sans Symbols"/>
              <a:buChar char="🞂"/>
            </a:pPr>
            <a:r>
              <a:rPr lang="en-GB" sz="2040"/>
              <a:t>Streaming is essentially multimedia constantly being received by a provider using the internet, for example: SKYE, NOW TV, AMAZON.  Streaming is an alternative to downloading the whole file before watching.</a:t>
            </a:r>
            <a:endParaRPr/>
          </a:p>
          <a:p>
            <a:pPr marL="365760" lvl="0" indent="-256032" algn="l" rtl="0">
              <a:lnSpc>
                <a:spcPct val="90000"/>
              </a:lnSpc>
              <a:spcBef>
                <a:spcPts val="400"/>
              </a:spcBef>
              <a:spcAft>
                <a:spcPts val="0"/>
              </a:spcAft>
              <a:buSzPts val="1387"/>
              <a:buFont typeface="Noto Sans Symbols"/>
              <a:buNone/>
            </a:pPr>
            <a:endParaRPr sz="2040"/>
          </a:p>
          <a:p>
            <a:pPr marL="365760" lvl="0" indent="-256032" algn="l" rtl="0">
              <a:lnSpc>
                <a:spcPct val="90000"/>
              </a:lnSpc>
              <a:spcBef>
                <a:spcPts val="400"/>
              </a:spcBef>
              <a:spcAft>
                <a:spcPts val="0"/>
              </a:spcAft>
              <a:buSzPts val="1387"/>
              <a:buFont typeface="Noto Sans Symbols"/>
              <a:buChar char="🞂"/>
            </a:pPr>
            <a:r>
              <a:rPr lang="en-GB" sz="2040"/>
              <a:t>When you are streaming a video on your portable device, there is nothing more annoying than it constantly pausing!  In order to prevent a video from stopping to load your screen pauses and this is where buffering comes in.  </a:t>
            </a:r>
            <a:endParaRPr/>
          </a:p>
          <a:p>
            <a:pPr marL="365760" lvl="0" indent="-256032" algn="l" rtl="0">
              <a:lnSpc>
                <a:spcPct val="90000"/>
              </a:lnSpc>
              <a:spcBef>
                <a:spcPts val="400"/>
              </a:spcBef>
              <a:spcAft>
                <a:spcPts val="0"/>
              </a:spcAft>
              <a:buSzPts val="1387"/>
              <a:buFont typeface="Noto Sans Symbols"/>
              <a:buNone/>
            </a:pPr>
            <a:endParaRPr sz="2040"/>
          </a:p>
          <a:p>
            <a:pPr marL="365760" lvl="0" indent="-256032" algn="l" rtl="0">
              <a:lnSpc>
                <a:spcPct val="90000"/>
              </a:lnSpc>
              <a:spcBef>
                <a:spcPts val="400"/>
              </a:spcBef>
              <a:spcAft>
                <a:spcPts val="0"/>
              </a:spcAft>
              <a:buSzPts val="1387"/>
              <a:buFont typeface="Noto Sans Symbols"/>
              <a:buChar char="🞂"/>
            </a:pPr>
            <a:r>
              <a:rPr lang="en-GB" sz="2040"/>
              <a:t>Buffering allows the video stream to catch up and then the video plays again.  It uses cache which stores the data, so that the video can be played without further interruptions.</a:t>
            </a:r>
            <a:endParaRPr/>
          </a:p>
          <a:p>
            <a:pPr marL="365760" lvl="0" indent="-256032" algn="l" rtl="0">
              <a:lnSpc>
                <a:spcPct val="90000"/>
              </a:lnSpc>
              <a:spcBef>
                <a:spcPts val="400"/>
              </a:spcBef>
              <a:spcAft>
                <a:spcPts val="0"/>
              </a:spcAft>
              <a:buSzPts val="1561"/>
              <a:buFont typeface="Noto Sans Symbols"/>
              <a:buNone/>
            </a:pPr>
            <a:endParaRPr sz="2295"/>
          </a:p>
        </p:txBody>
      </p:sp>
      <p:sp>
        <p:nvSpPr>
          <p:cNvPr id="303" name="Google Shape;303;p37"/>
          <p:cNvSpPr txBox="1">
            <a:spLocks noGrp="1"/>
          </p:cNvSpPr>
          <p:nvPr>
            <p:ph type="title"/>
          </p:nvPr>
        </p:nvSpPr>
        <p:spPr>
          <a:xfrm>
            <a:off x="457200" y="274638"/>
            <a:ext cx="5987008"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Streaming and Buffering</a:t>
            </a:r>
            <a:endParaRPr sz="3690"/>
          </a:p>
        </p:txBody>
      </p:sp>
      <p:sp>
        <p:nvSpPr>
          <p:cNvPr id="304" name="Google Shape;304;p37"/>
          <p:cNvSpPr/>
          <p:nvPr/>
        </p:nvSpPr>
        <p:spPr>
          <a:xfrm>
            <a:off x="6588224" y="404664"/>
            <a:ext cx="2016125" cy="1152128"/>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Activity Page 15</a:t>
            </a:r>
            <a:endParaRPr sz="1800" b="0" i="0" u="none" strike="noStrike" cap="none">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8"/>
          <p:cNvSpPr txBox="1">
            <a:spLocks noGrp="1"/>
          </p:cNvSpPr>
          <p:nvPr>
            <p:ph type="body" idx="1"/>
          </p:nvPr>
        </p:nvSpPr>
        <p:spPr>
          <a:xfrm>
            <a:off x="457200" y="1268413"/>
            <a:ext cx="8229600" cy="4738687"/>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698"/>
              <a:buFont typeface="Noto Sans Symbols"/>
              <a:buNone/>
            </a:pPr>
            <a:r>
              <a:rPr lang="en-GB" sz="2497" b="1"/>
              <a:t>Class Debate Scenario:</a:t>
            </a:r>
            <a:r>
              <a:rPr lang="en-GB" sz="2497"/>
              <a:t> Jim is having his friends around to watch a movie tonight.  He can’t decide whether to download the movie in advance </a:t>
            </a:r>
            <a:r>
              <a:rPr lang="en-GB" sz="2497" b="1"/>
              <a:t>OR</a:t>
            </a:r>
            <a:r>
              <a:rPr lang="en-GB" sz="2497"/>
              <a:t> to just stream it when they arrive. </a:t>
            </a:r>
            <a:endParaRPr/>
          </a:p>
          <a:p>
            <a:pPr marL="365760" lvl="0" indent="-256032" algn="l" rtl="0">
              <a:lnSpc>
                <a:spcPct val="90000"/>
              </a:lnSpc>
              <a:spcBef>
                <a:spcPts val="400"/>
              </a:spcBef>
              <a:spcAft>
                <a:spcPts val="0"/>
              </a:spcAft>
              <a:buSzPts val="1698"/>
              <a:buFont typeface="Noto Sans Symbols"/>
              <a:buNone/>
            </a:pPr>
            <a:endParaRPr sz="2497" b="1"/>
          </a:p>
          <a:p>
            <a:pPr marL="365760" lvl="0" indent="-256032" algn="l" rtl="0">
              <a:lnSpc>
                <a:spcPct val="90000"/>
              </a:lnSpc>
              <a:spcBef>
                <a:spcPts val="400"/>
              </a:spcBef>
              <a:spcAft>
                <a:spcPts val="0"/>
              </a:spcAft>
              <a:buSzPts val="1698"/>
              <a:buFont typeface="Noto Sans Symbols"/>
              <a:buNone/>
            </a:pPr>
            <a:r>
              <a:rPr lang="en-GB" sz="2497" b="1"/>
              <a:t>FOR DOWNLOADING TEAM</a:t>
            </a:r>
            <a:r>
              <a:rPr lang="en-GB" sz="2497"/>
              <a:t> </a:t>
            </a:r>
            <a:r>
              <a:rPr lang="en-GB" sz="2497" i="1"/>
              <a:t>research examples</a:t>
            </a:r>
            <a:r>
              <a:rPr lang="en-GB" sz="2497"/>
              <a:t>: </a:t>
            </a:r>
            <a:br>
              <a:rPr lang="en-GB" sz="2497"/>
            </a:br>
            <a:r>
              <a:rPr lang="en-GB" sz="2497"/>
              <a:t>Advantages of Downloading, Disadvantages of Streaming</a:t>
            </a:r>
            <a:endParaRPr/>
          </a:p>
          <a:p>
            <a:pPr marL="365760" lvl="0" indent="-256032" algn="l" rtl="0">
              <a:lnSpc>
                <a:spcPct val="90000"/>
              </a:lnSpc>
              <a:spcBef>
                <a:spcPts val="400"/>
              </a:spcBef>
              <a:spcAft>
                <a:spcPts val="0"/>
              </a:spcAft>
              <a:buSzPts val="1698"/>
              <a:buFont typeface="Noto Sans Symbols"/>
              <a:buNone/>
            </a:pPr>
            <a:endParaRPr sz="2497" b="1"/>
          </a:p>
          <a:p>
            <a:pPr marL="365760" lvl="0" indent="-256032" algn="l" rtl="0">
              <a:lnSpc>
                <a:spcPct val="90000"/>
              </a:lnSpc>
              <a:spcBef>
                <a:spcPts val="400"/>
              </a:spcBef>
              <a:spcAft>
                <a:spcPts val="0"/>
              </a:spcAft>
              <a:buSzPts val="1698"/>
              <a:buFont typeface="Noto Sans Symbols"/>
              <a:buNone/>
            </a:pPr>
            <a:r>
              <a:rPr lang="en-GB" sz="2497" b="1"/>
              <a:t>FOR STREAMING TEAM</a:t>
            </a:r>
            <a:r>
              <a:rPr lang="en-GB" sz="2497"/>
              <a:t> </a:t>
            </a:r>
            <a:r>
              <a:rPr lang="en-GB" sz="2497" i="1"/>
              <a:t>research examples</a:t>
            </a:r>
            <a:r>
              <a:rPr lang="en-GB" sz="2497"/>
              <a:t>: Advantages of Streaming, Disadvantages of Downloading</a:t>
            </a:r>
            <a:endParaRPr/>
          </a:p>
          <a:p>
            <a:pPr marL="365760" lvl="0" indent="-256032" algn="l" rtl="0">
              <a:lnSpc>
                <a:spcPct val="90000"/>
              </a:lnSpc>
              <a:spcBef>
                <a:spcPts val="400"/>
              </a:spcBef>
              <a:spcAft>
                <a:spcPts val="0"/>
              </a:spcAft>
              <a:buSzPts val="1698"/>
              <a:buFont typeface="Noto Sans Symbols"/>
              <a:buNone/>
            </a:pPr>
            <a:endParaRPr sz="2497"/>
          </a:p>
        </p:txBody>
      </p:sp>
      <p:sp>
        <p:nvSpPr>
          <p:cNvPr id="310" name="Google Shape;310;p38"/>
          <p:cNvSpPr/>
          <p:nvPr/>
        </p:nvSpPr>
        <p:spPr>
          <a:xfrm>
            <a:off x="6588125" y="115888"/>
            <a:ext cx="2016125" cy="936625"/>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CLASS DEBATE</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txBox="1">
            <a:spLocks noGrp="1"/>
          </p:cNvSpPr>
          <p:nvPr>
            <p:ph type="title"/>
          </p:nvPr>
        </p:nvSpPr>
        <p:spPr>
          <a:xfrm>
            <a:off x="457200" y="273050"/>
            <a:ext cx="8229600" cy="92370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00"/>
              <a:t>Class debate feedback: Stream OR Download!</a:t>
            </a:r>
            <a:endParaRPr sz="2800"/>
          </a:p>
        </p:txBody>
      </p:sp>
      <p:sp>
        <p:nvSpPr>
          <p:cNvPr id="316" name="Google Shape;316;p39"/>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STREAMING</a:t>
            </a:r>
            <a:endParaRPr/>
          </a:p>
        </p:txBody>
      </p:sp>
      <p:sp>
        <p:nvSpPr>
          <p:cNvPr id="317" name="Google Shape;317;p39"/>
          <p:cNvSpPr txBox="1">
            <a:spLocks noGrp="1"/>
          </p:cNvSpPr>
          <p:nvPr>
            <p:ph type="body" idx="2"/>
          </p:nvPr>
        </p:nvSpPr>
        <p:spPr>
          <a:xfrm>
            <a:off x="4645025"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DOWNLOADING</a:t>
            </a:r>
            <a:endParaRPr/>
          </a:p>
        </p:txBody>
      </p:sp>
      <p:sp>
        <p:nvSpPr>
          <p:cNvPr id="318" name="Google Shape;318;p39"/>
          <p:cNvSpPr txBox="1">
            <a:spLocks noGrp="1"/>
          </p:cNvSpPr>
          <p:nvPr>
            <p:ph type="body" idx="3"/>
          </p:nvPr>
        </p:nvSpPr>
        <p:spPr>
          <a:xfrm>
            <a:off x="457200" y="1196975"/>
            <a:ext cx="4040188" cy="418941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Font typeface="Noto Sans Symbols"/>
              <a:buNone/>
            </a:pPr>
            <a:r>
              <a:rPr lang="en-GB" sz="2000" b="1" u="sng" dirty="0"/>
              <a:t>Advantages:</a:t>
            </a:r>
            <a:endParaRPr b="1" u="sng" dirty="0"/>
          </a:p>
          <a:p>
            <a:pPr marL="365125" lvl="0" indent="-255587" algn="l" rtl="0">
              <a:spcBef>
                <a:spcPts val="400"/>
              </a:spcBef>
              <a:spcAft>
                <a:spcPts val="0"/>
              </a:spcAft>
              <a:buSzPts val="1360"/>
              <a:buFont typeface="Noto Sans Symbols"/>
              <a:buNone/>
            </a:pPr>
            <a:r>
              <a:rPr lang="en-GB" sz="2000" dirty="0" smtClean="0">
                <a:latin typeface="Calibri Light" panose="020F0302020204030204" pitchFamily="34" charset="0"/>
                <a:cs typeface="Calibri Light" panose="020F0302020204030204" pitchFamily="34" charset="0"/>
              </a:rPr>
              <a:t>Don’t have to store the file to watch it</a:t>
            </a:r>
          </a:p>
          <a:p>
            <a:pPr marL="365125" lvl="0" indent="-255587" algn="l" rtl="0">
              <a:spcBef>
                <a:spcPts val="400"/>
              </a:spcBef>
              <a:spcAft>
                <a:spcPts val="0"/>
              </a:spcAft>
              <a:buSzPts val="1360"/>
              <a:buFont typeface="Noto Sans Symbols"/>
              <a:buNone/>
            </a:pPr>
            <a:r>
              <a:rPr lang="en-GB" sz="2000" dirty="0" smtClean="0">
                <a:latin typeface="Calibri Light" panose="020F0302020204030204" pitchFamily="34" charset="0"/>
                <a:cs typeface="Calibri Light" panose="020F0302020204030204" pitchFamily="34" charset="0"/>
              </a:rPr>
              <a:t>May decide not to continue watching</a:t>
            </a:r>
            <a:endParaRPr sz="2000" dirty="0" smtClean="0">
              <a:latin typeface="Calibri Light" panose="020F0302020204030204" pitchFamily="34" charset="0"/>
              <a:cs typeface="Calibri Light" panose="020F0302020204030204" pitchFamily="34" charset="0"/>
            </a:endParaRPr>
          </a:p>
          <a:p>
            <a:pPr marL="365125" lvl="0" indent="-255587" algn="l" rtl="0">
              <a:spcBef>
                <a:spcPts val="400"/>
              </a:spcBef>
              <a:spcAft>
                <a:spcPts val="0"/>
              </a:spcAft>
              <a:buSzPts val="1360"/>
              <a:buFont typeface="Noto Sans Symbols"/>
              <a:buNone/>
            </a:pPr>
            <a:r>
              <a:rPr lang="en-GB" sz="2000" b="1" u="sng" dirty="0" smtClean="0"/>
              <a:t>Disadvantages:</a:t>
            </a:r>
          </a:p>
          <a:p>
            <a:pPr marL="365125" lvl="0" indent="-255587" algn="l" rtl="0">
              <a:spcBef>
                <a:spcPts val="400"/>
              </a:spcBef>
              <a:spcAft>
                <a:spcPts val="0"/>
              </a:spcAft>
              <a:buSzPts val="1360"/>
              <a:buFont typeface="Noto Sans Symbols"/>
              <a:buNone/>
            </a:pPr>
            <a:r>
              <a:rPr lang="en-GB" dirty="0" smtClean="0">
                <a:latin typeface="Calibri Light" panose="020F0302020204030204" pitchFamily="34" charset="0"/>
                <a:cs typeface="Calibri Light" panose="020F0302020204030204" pitchFamily="34" charset="0"/>
              </a:rPr>
              <a:t>Have to download again if you want to </a:t>
            </a:r>
            <a:r>
              <a:rPr lang="en-GB" dirty="0" err="1" smtClean="0">
                <a:latin typeface="Calibri Light" panose="020F0302020204030204" pitchFamily="34" charset="0"/>
                <a:cs typeface="Calibri Light" panose="020F0302020204030204" pitchFamily="34" charset="0"/>
              </a:rPr>
              <a:t>rewatch</a:t>
            </a:r>
            <a:r>
              <a:rPr lang="en-GB" dirty="0" smtClean="0">
                <a:latin typeface="Calibri Light" panose="020F0302020204030204" pitchFamily="34" charset="0"/>
                <a:cs typeface="Calibri Light" panose="020F0302020204030204" pitchFamily="34" charset="0"/>
              </a:rPr>
              <a:t> (data)</a:t>
            </a:r>
          </a:p>
          <a:p>
            <a:pPr marL="365125" lvl="0" indent="-255587" algn="l" rtl="0">
              <a:spcBef>
                <a:spcPts val="400"/>
              </a:spcBef>
              <a:spcAft>
                <a:spcPts val="0"/>
              </a:spcAft>
              <a:buSzPts val="1360"/>
              <a:buFont typeface="Noto Sans Symbols"/>
              <a:buNone/>
            </a:pPr>
            <a:r>
              <a:rPr lang="en-GB" dirty="0" smtClean="0">
                <a:latin typeface="Calibri Light" panose="020F0302020204030204" pitchFamily="34" charset="0"/>
                <a:cs typeface="Calibri Light" panose="020F0302020204030204" pitchFamily="34" charset="0"/>
              </a:rPr>
              <a:t>Affected by bandwidth – buffer</a:t>
            </a:r>
          </a:p>
          <a:p>
            <a:pPr marL="365125" indent="-255587">
              <a:buSzPts val="1360"/>
              <a:buNone/>
            </a:pPr>
            <a:r>
              <a:rPr lang="en-GB" dirty="0">
                <a:latin typeface="Calibri Light" panose="020F0302020204030204" pitchFamily="34" charset="0"/>
                <a:cs typeface="Calibri Light" panose="020F0302020204030204" pitchFamily="34" charset="0"/>
              </a:rPr>
              <a:t>Can’t pause and start again</a:t>
            </a:r>
          </a:p>
          <a:p>
            <a:pPr marL="365125" lvl="0" indent="-255587" algn="l" rtl="0">
              <a:spcBef>
                <a:spcPts val="400"/>
              </a:spcBef>
              <a:spcAft>
                <a:spcPts val="0"/>
              </a:spcAft>
              <a:buSzPts val="1360"/>
              <a:buFont typeface="Noto Sans Symbols"/>
              <a:buNone/>
            </a:pPr>
            <a:endParaRPr dirty="0"/>
          </a:p>
        </p:txBody>
      </p:sp>
      <p:sp>
        <p:nvSpPr>
          <p:cNvPr id="319" name="Google Shape;319;p39"/>
          <p:cNvSpPr txBox="1">
            <a:spLocks noGrp="1"/>
          </p:cNvSpPr>
          <p:nvPr>
            <p:ph type="body" idx="4"/>
          </p:nvPr>
        </p:nvSpPr>
        <p:spPr>
          <a:xfrm>
            <a:off x="4645025" y="1196975"/>
            <a:ext cx="4041775" cy="418941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Font typeface="Noto Sans Symbols"/>
              <a:buNone/>
            </a:pPr>
            <a:r>
              <a:rPr lang="en-GB" sz="2000" b="1" u="sng" dirty="0"/>
              <a:t>Advantages:</a:t>
            </a:r>
            <a:endParaRPr b="1" u="sng" dirty="0"/>
          </a:p>
          <a:p>
            <a:pPr marL="365125" lvl="0" indent="-255587" algn="l" rtl="0">
              <a:spcBef>
                <a:spcPts val="0"/>
              </a:spcBef>
              <a:spcAft>
                <a:spcPts val="0"/>
              </a:spcAft>
              <a:buSzPts val="1360"/>
              <a:buFont typeface="Noto Sans Symbols"/>
              <a:buNone/>
            </a:pPr>
            <a:endParaRPr sz="2000" dirty="0"/>
          </a:p>
          <a:p>
            <a:pPr marL="365125" lvl="0" indent="-255587" algn="l" rtl="0">
              <a:spcBef>
                <a:spcPts val="0"/>
              </a:spcBef>
              <a:spcAft>
                <a:spcPts val="0"/>
              </a:spcAft>
              <a:buSzPts val="1360"/>
              <a:buFont typeface="Noto Sans Symbols"/>
              <a:buNone/>
            </a:pPr>
            <a:r>
              <a:rPr lang="en-GB" sz="1800" dirty="0" smtClean="0">
                <a:latin typeface="Calibri Light" panose="020F0302020204030204" pitchFamily="34" charset="0"/>
                <a:cs typeface="Calibri Light" panose="020F0302020204030204" pitchFamily="34" charset="0"/>
              </a:rPr>
              <a:t>Can access file when you don’t have access to the internet</a:t>
            </a:r>
          </a:p>
          <a:p>
            <a:pPr marL="365125" lvl="0" indent="-255587" algn="l" rtl="0">
              <a:spcBef>
                <a:spcPts val="0"/>
              </a:spcBef>
              <a:spcAft>
                <a:spcPts val="0"/>
              </a:spcAft>
              <a:buSzPts val="1360"/>
              <a:buFont typeface="Noto Sans Symbols"/>
              <a:buNone/>
            </a:pPr>
            <a:r>
              <a:rPr lang="en-GB" sz="1800" dirty="0" smtClean="0">
                <a:latin typeface="Calibri Light" panose="020F0302020204030204" pitchFamily="34" charset="0"/>
                <a:cs typeface="Calibri Light" panose="020F0302020204030204" pitchFamily="34" charset="0"/>
              </a:rPr>
              <a:t>Sometimes you get a better quality for download </a:t>
            </a:r>
            <a:r>
              <a:rPr lang="en-GB" sz="1800" dirty="0" err="1" smtClean="0">
                <a:latin typeface="Calibri Light" panose="020F0302020204030204" pitchFamily="34" charset="0"/>
                <a:cs typeface="Calibri Light" panose="020F0302020204030204" pitchFamily="34" charset="0"/>
              </a:rPr>
              <a:t>wh</a:t>
            </a:r>
            <a:r>
              <a:rPr lang="en-GB" sz="1800" dirty="0" smtClean="0">
                <a:latin typeface="Calibri Light" panose="020F0302020204030204" pitchFamily="34" charset="0"/>
                <a:cs typeface="Calibri Light" panose="020F0302020204030204" pitchFamily="34" charset="0"/>
              </a:rPr>
              <a:t> 1080 vs 480</a:t>
            </a:r>
            <a:endParaRPr sz="1800" dirty="0">
              <a:latin typeface="Calibri Light" panose="020F0302020204030204" pitchFamily="34" charset="0"/>
              <a:cs typeface="Calibri Light" panose="020F0302020204030204" pitchFamily="34" charset="0"/>
            </a:endParaRPr>
          </a:p>
          <a:p>
            <a:pPr marL="365125" lvl="0" indent="-255587" algn="l" rtl="0">
              <a:spcBef>
                <a:spcPts val="0"/>
              </a:spcBef>
              <a:spcAft>
                <a:spcPts val="0"/>
              </a:spcAft>
              <a:buSzPts val="1360"/>
              <a:buFont typeface="Noto Sans Symbols"/>
              <a:buNone/>
            </a:pPr>
            <a:endParaRPr sz="2000" dirty="0"/>
          </a:p>
          <a:p>
            <a:pPr marL="365125" lvl="0" indent="-255587" algn="l" rtl="0">
              <a:spcBef>
                <a:spcPts val="0"/>
              </a:spcBef>
              <a:spcAft>
                <a:spcPts val="0"/>
              </a:spcAft>
              <a:buSzPts val="1360"/>
              <a:buFont typeface="Noto Sans Symbols"/>
              <a:buNone/>
            </a:pPr>
            <a:endParaRPr sz="2000" dirty="0"/>
          </a:p>
          <a:p>
            <a:pPr marL="365125" lvl="0" indent="-255587" algn="l" rtl="0">
              <a:spcBef>
                <a:spcPts val="0"/>
              </a:spcBef>
              <a:spcAft>
                <a:spcPts val="0"/>
              </a:spcAft>
              <a:buSzPts val="1360"/>
              <a:buFont typeface="Noto Sans Symbols"/>
              <a:buNone/>
            </a:pPr>
            <a:r>
              <a:rPr lang="en-GB" sz="2000" b="1" u="sng" dirty="0" smtClean="0"/>
              <a:t>Disadvantages:</a:t>
            </a:r>
          </a:p>
          <a:p>
            <a:pPr marL="365125" lvl="0" indent="-255587" algn="l" rtl="0">
              <a:spcBef>
                <a:spcPts val="0"/>
              </a:spcBef>
              <a:spcAft>
                <a:spcPts val="0"/>
              </a:spcAft>
              <a:buSzPts val="1360"/>
              <a:buFont typeface="Noto Sans Symbols"/>
              <a:buNone/>
            </a:pPr>
            <a:r>
              <a:rPr lang="en-GB" sz="2000" dirty="0" smtClean="0">
                <a:latin typeface="Calibri Light" panose="020F0302020204030204" pitchFamily="34" charset="0"/>
                <a:cs typeface="Calibri Light" panose="020F0302020204030204" pitchFamily="34" charset="0"/>
              </a:rPr>
              <a:t>Takes up storage </a:t>
            </a:r>
          </a:p>
          <a:p>
            <a:pPr marL="365125" lvl="0" indent="-255587" algn="l" rtl="0">
              <a:spcBef>
                <a:spcPts val="0"/>
              </a:spcBef>
              <a:spcAft>
                <a:spcPts val="0"/>
              </a:spcAft>
              <a:buSzPts val="1360"/>
              <a:buFont typeface="Noto Sans Symbols"/>
              <a:buNone/>
            </a:pPr>
            <a:endParaRPr lang="en-GB" dirty="0" smtClean="0"/>
          </a:p>
          <a:p>
            <a:pPr marL="365125" lvl="0" indent="-255587" algn="l" rtl="0">
              <a:spcBef>
                <a:spcPts val="0"/>
              </a:spcBef>
              <a:spcAft>
                <a:spcPts val="0"/>
              </a:spcAft>
              <a:buSzPts val="1360"/>
              <a:buFont typeface="Noto Sans Symbols"/>
              <a:buNone/>
            </a:pP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a:spLocks noGrp="1"/>
          </p:cNvSpPr>
          <p:nvPr>
            <p:ph type="body" idx="1"/>
          </p:nvPr>
        </p:nvSpPr>
        <p:spPr>
          <a:xfrm>
            <a:off x="457200" y="1481138"/>
            <a:ext cx="8229600" cy="346075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632"/>
              <a:buFont typeface="Noto Sans Symbols"/>
              <a:buNone/>
            </a:pPr>
            <a:r>
              <a:rPr lang="en-GB" sz="2400" b="1"/>
              <a:t>Students should be able to:</a:t>
            </a:r>
            <a:endParaRPr/>
          </a:p>
          <a:p>
            <a:pPr marL="365125" lvl="0" indent="-255587" algn="l" rtl="0">
              <a:spcBef>
                <a:spcPts val="400"/>
              </a:spcBef>
              <a:spcAft>
                <a:spcPts val="0"/>
              </a:spcAft>
              <a:buSzPts val="1632"/>
              <a:buChar char="🞂"/>
            </a:pPr>
            <a:r>
              <a:rPr lang="en-GB" sz="2400"/>
              <a:t>Describe factors that affect sound quality, including sample rate, bit depth and bit rate when recording sound</a:t>
            </a:r>
            <a:endParaRPr/>
          </a:p>
          <a:p>
            <a:pPr marL="365125" lvl="0" indent="-255587" algn="l" rtl="0">
              <a:spcBef>
                <a:spcPts val="400"/>
              </a:spcBef>
              <a:spcAft>
                <a:spcPts val="0"/>
              </a:spcAft>
              <a:buSzPts val="1632"/>
              <a:buChar char="🞂"/>
            </a:pPr>
            <a:r>
              <a:rPr lang="en-GB" sz="2400"/>
              <a:t>Explain the need for analogue to digital conversion in sound recording</a:t>
            </a:r>
            <a:endParaRPr/>
          </a:p>
          <a:p>
            <a:pPr marL="365125" lvl="0" indent="-151955" algn="l" rtl="0">
              <a:spcBef>
                <a:spcPts val="400"/>
              </a:spcBef>
              <a:spcAft>
                <a:spcPts val="0"/>
              </a:spcAft>
              <a:buSzPts val="1632"/>
              <a:buNone/>
            </a:pPr>
            <a:endParaRPr sz="2400"/>
          </a:p>
        </p:txBody>
      </p:sp>
      <p:sp>
        <p:nvSpPr>
          <p:cNvPr id="325" name="Google Shape;325;p40"/>
          <p:cNvSpPr txBox="1">
            <a:spLocks noGrp="1"/>
          </p:cNvSpPr>
          <p:nvPr>
            <p:ph type="title"/>
          </p:nvPr>
        </p:nvSpPr>
        <p:spPr>
          <a:xfrm>
            <a:off x="457200" y="274638"/>
            <a:ext cx="605901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Representing Sound</a:t>
            </a:r>
            <a:endParaRPr/>
          </a:p>
        </p:txBody>
      </p:sp>
      <p:pic>
        <p:nvPicPr>
          <p:cNvPr id="326" name="Google Shape;326;p40" descr="speakers.jpg"/>
          <p:cNvPicPr preferRelativeResize="0"/>
          <p:nvPr/>
        </p:nvPicPr>
        <p:blipFill rotWithShape="1">
          <a:blip r:embed="rId3">
            <a:alphaModFix/>
          </a:blip>
          <a:srcRect/>
          <a:stretch/>
        </p:blipFill>
        <p:spPr>
          <a:xfrm>
            <a:off x="6659563" y="404813"/>
            <a:ext cx="1549400" cy="1036637"/>
          </a:xfrm>
          <a:prstGeom prst="rect">
            <a:avLst/>
          </a:prstGeom>
          <a:noFill/>
          <a:ln>
            <a:noFill/>
          </a:ln>
        </p:spPr>
      </p:pic>
      <p:sp>
        <p:nvSpPr>
          <p:cNvPr id="327" name="Google Shape;327;p40"/>
          <p:cNvSpPr txBox="1"/>
          <p:nvPr/>
        </p:nvSpPr>
        <p:spPr>
          <a:xfrm>
            <a:off x="4540250" y="5229225"/>
            <a:ext cx="3024188" cy="3698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0" i="0" u="sng" strike="noStrike" cap="none" dirty="0">
                <a:solidFill>
                  <a:schemeClr val="hlink"/>
                </a:solidFill>
                <a:latin typeface="Lucida Sans"/>
                <a:ea typeface="Lucida Sans"/>
                <a:cs typeface="Lucida Sans"/>
                <a:sym typeface="Lucida Sans"/>
                <a:hlinkClick r:id="rId4"/>
              </a:rPr>
              <a:t>Sound Quality</a:t>
            </a:r>
            <a:endParaRPr sz="1800" b="0" i="0" u="none" strike="noStrike" cap="none" dirty="0">
              <a:solidFill>
                <a:schemeClr val="dk1"/>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body" idx="1"/>
          </p:nvPr>
        </p:nvSpPr>
        <p:spPr>
          <a:xfrm>
            <a:off x="457200" y="1125538"/>
            <a:ext cx="8229600" cy="3887787"/>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010"/>
              <a:buFont typeface="Noto Sans Symbols"/>
              <a:buNone/>
            </a:pPr>
            <a:r>
              <a:rPr lang="en-GB" sz="1485" b="1"/>
              <a:t>KEY FACTS</a:t>
            </a:r>
            <a:endParaRPr/>
          </a:p>
          <a:p>
            <a:pPr marL="365760" lvl="0" indent="-256032" algn="l" rtl="0">
              <a:lnSpc>
                <a:spcPct val="80000"/>
              </a:lnSpc>
              <a:spcBef>
                <a:spcPts val="400"/>
              </a:spcBef>
              <a:spcAft>
                <a:spcPts val="0"/>
              </a:spcAft>
              <a:buSzPts val="1010"/>
              <a:buFont typeface="Noto Sans Symbols"/>
              <a:buChar char="🞂"/>
            </a:pPr>
            <a:r>
              <a:rPr lang="en-GB" sz="1485"/>
              <a:t>Sound is a type of wave that is made up of continuous vibrations i.e. small waves of pressure in the air, detected by the human ear and processed by our brain.  However, our love for music and film means that we require a way of record sound to be able to play it over and over again.</a:t>
            </a:r>
            <a:br>
              <a:rPr lang="en-GB" sz="1485"/>
            </a:br>
            <a:endParaRPr sz="1485"/>
          </a:p>
          <a:p>
            <a:pPr marL="365760" lvl="0" indent="-256032" algn="l" rtl="0">
              <a:lnSpc>
                <a:spcPct val="80000"/>
              </a:lnSpc>
              <a:spcBef>
                <a:spcPts val="400"/>
              </a:spcBef>
              <a:spcAft>
                <a:spcPts val="0"/>
              </a:spcAft>
              <a:buSzPts val="1010"/>
              <a:buFont typeface="Noto Sans Symbols"/>
              <a:buChar char="🞂"/>
            </a:pPr>
            <a:r>
              <a:rPr lang="en-GB" sz="1485"/>
              <a:t>Sound is usually recorded through a microphone diaphragm, for example, available on an audio recorder or a mobile phone.  The microphone diaphragm detects changes in atmospheric pressure caused by acoustic sound waves.</a:t>
            </a:r>
            <a:br>
              <a:rPr lang="en-GB" sz="1485"/>
            </a:br>
            <a:endParaRPr sz="1485"/>
          </a:p>
          <a:p>
            <a:pPr marL="365760" lvl="0" indent="-256032" algn="l" rtl="0">
              <a:lnSpc>
                <a:spcPct val="80000"/>
              </a:lnSpc>
              <a:spcBef>
                <a:spcPts val="400"/>
              </a:spcBef>
              <a:spcAft>
                <a:spcPts val="0"/>
              </a:spcAft>
              <a:buSzPts val="1010"/>
              <a:buFont typeface="Noto Sans Symbols"/>
              <a:buChar char="🞂"/>
            </a:pPr>
            <a:r>
              <a:rPr lang="en-GB" sz="1485"/>
              <a:t>We used to record sound as analogue on a digital cassette tape, however, there were often imperfections of crackling and background noise when it was played back.  </a:t>
            </a:r>
            <a:endParaRPr/>
          </a:p>
          <a:p>
            <a:pPr marL="365760" lvl="0" indent="-256032" algn="l" rtl="0">
              <a:lnSpc>
                <a:spcPct val="80000"/>
              </a:lnSpc>
              <a:spcBef>
                <a:spcPts val="400"/>
              </a:spcBef>
              <a:spcAft>
                <a:spcPts val="0"/>
              </a:spcAft>
              <a:buSzPts val="1010"/>
              <a:buFont typeface="Noto Sans Symbols"/>
              <a:buNone/>
            </a:pPr>
            <a:endParaRPr sz="1485"/>
          </a:p>
          <a:p>
            <a:pPr marL="365760" lvl="0" indent="-256032" algn="l" rtl="0">
              <a:lnSpc>
                <a:spcPct val="80000"/>
              </a:lnSpc>
              <a:spcBef>
                <a:spcPts val="400"/>
              </a:spcBef>
              <a:spcAft>
                <a:spcPts val="0"/>
              </a:spcAft>
              <a:buSzPts val="1010"/>
              <a:buFont typeface="Noto Sans Symbols"/>
              <a:buChar char="🞂"/>
            </a:pPr>
            <a:r>
              <a:rPr lang="en-GB" sz="1485"/>
              <a:t>As we use digital devices today sound must be converted from an analogue to a digital sound using binary for computers to be able to process it.  An analogue to digital converter is required for this job.  This works by sampling the sound waves at regular time intervals.  The more frequently the samples are taken, the more accurate and better quality the sound.</a:t>
            </a:r>
            <a:endParaRPr/>
          </a:p>
          <a:p>
            <a:pPr marL="365760" lvl="0" indent="-256032" algn="l" rtl="0">
              <a:lnSpc>
                <a:spcPct val="80000"/>
              </a:lnSpc>
              <a:spcBef>
                <a:spcPts val="400"/>
              </a:spcBef>
              <a:spcAft>
                <a:spcPts val="0"/>
              </a:spcAft>
              <a:buSzPts val="1010"/>
              <a:buFont typeface="Noto Sans Symbols"/>
              <a:buNone/>
            </a:pPr>
            <a:endParaRPr sz="1485"/>
          </a:p>
        </p:txBody>
      </p:sp>
      <p:sp>
        <p:nvSpPr>
          <p:cNvPr id="333" name="Google Shape;333;p41"/>
          <p:cNvSpPr txBox="1">
            <a:spLocks noGrp="1"/>
          </p:cNvSpPr>
          <p:nvPr>
            <p:ph type="title"/>
          </p:nvPr>
        </p:nvSpPr>
        <p:spPr>
          <a:xfrm>
            <a:off x="457200" y="274638"/>
            <a:ext cx="8219256"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Representing Sound</a:t>
            </a:r>
            <a:endParaRPr/>
          </a:p>
        </p:txBody>
      </p:sp>
      <p:pic>
        <p:nvPicPr>
          <p:cNvPr id="334" name="Google Shape;334;p41" descr="sound2.jpg"/>
          <p:cNvPicPr preferRelativeResize="0"/>
          <p:nvPr/>
        </p:nvPicPr>
        <p:blipFill rotWithShape="1">
          <a:blip r:embed="rId3">
            <a:alphaModFix/>
          </a:blip>
          <a:srcRect/>
          <a:stretch/>
        </p:blipFill>
        <p:spPr>
          <a:xfrm>
            <a:off x="6011863" y="5084763"/>
            <a:ext cx="2236787" cy="1258887"/>
          </a:xfrm>
          <a:prstGeom prst="rect">
            <a:avLst/>
          </a:prstGeom>
          <a:noFill/>
          <a:ln>
            <a:noFill/>
          </a:ln>
        </p:spPr>
      </p:pic>
      <p:sp>
        <p:nvSpPr>
          <p:cNvPr id="335" name="Google Shape;335;p41"/>
          <p:cNvSpPr/>
          <p:nvPr/>
        </p:nvSpPr>
        <p:spPr>
          <a:xfrm>
            <a:off x="2700338" y="5084763"/>
            <a:ext cx="2808287" cy="1152525"/>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Activity Pages 17 &amp; 18</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body" idx="1"/>
          </p:nvPr>
        </p:nvSpPr>
        <p:spPr>
          <a:xfrm>
            <a:off x="457200" y="1481138"/>
            <a:ext cx="8229600" cy="389255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Char char="🞂"/>
            </a:pPr>
            <a:r>
              <a:rPr lang="en-GB"/>
              <a:t>Jane Taylor</a:t>
            </a:r>
            <a:endParaRPr/>
          </a:p>
          <a:p>
            <a:pPr marL="365125" lvl="0" indent="-255587" algn="l" rtl="0">
              <a:spcBef>
                <a:spcPts val="400"/>
              </a:spcBef>
              <a:spcAft>
                <a:spcPts val="0"/>
              </a:spcAft>
              <a:buSzPts val="1836"/>
              <a:buFont typeface="Noto Sans Symbols"/>
              <a:buNone/>
            </a:pPr>
            <a:r>
              <a:rPr lang="en-GB"/>
              <a:t>DATA</a:t>
            </a:r>
            <a:endParaRPr/>
          </a:p>
          <a:p>
            <a:pPr marL="365125" lvl="0" indent="-255587" algn="l" rtl="0">
              <a:spcBef>
                <a:spcPts val="400"/>
              </a:spcBef>
              <a:spcAft>
                <a:spcPts val="0"/>
              </a:spcAft>
              <a:buSzPts val="1836"/>
              <a:buChar char="🞂"/>
            </a:pPr>
            <a:r>
              <a:rPr lang="en-GB"/>
              <a:t>378493</a:t>
            </a:r>
            <a:endParaRPr/>
          </a:p>
          <a:p>
            <a:pPr marL="365125" lvl="0" indent="-255587" algn="l" rtl="0">
              <a:spcBef>
                <a:spcPts val="400"/>
              </a:spcBef>
              <a:spcAft>
                <a:spcPts val="0"/>
              </a:spcAft>
              <a:buSzPts val="1836"/>
              <a:buFont typeface="Noto Sans Symbols"/>
              <a:buNone/>
            </a:pPr>
            <a:r>
              <a:rPr lang="en-GB"/>
              <a:t>DATA</a:t>
            </a:r>
            <a:endParaRPr/>
          </a:p>
          <a:p>
            <a:pPr marL="365125" lvl="0" indent="-255587" algn="l" rtl="0">
              <a:spcBef>
                <a:spcPts val="400"/>
              </a:spcBef>
              <a:spcAft>
                <a:spcPts val="0"/>
              </a:spcAft>
              <a:buSzPts val="1836"/>
              <a:buChar char="🞂"/>
            </a:pPr>
            <a:r>
              <a:rPr lang="en-GB"/>
              <a:t>Green traffic light to GO</a:t>
            </a:r>
            <a:endParaRPr/>
          </a:p>
          <a:p>
            <a:pPr marL="365125" lvl="0" indent="-255587" algn="l" rtl="0">
              <a:spcBef>
                <a:spcPts val="400"/>
              </a:spcBef>
              <a:spcAft>
                <a:spcPts val="0"/>
              </a:spcAft>
              <a:buSzPts val="1836"/>
              <a:buFont typeface="Noto Sans Symbols"/>
              <a:buNone/>
            </a:pPr>
            <a:r>
              <a:rPr lang="en-GB"/>
              <a:t>INFORMATION</a:t>
            </a:r>
            <a:endParaRPr/>
          </a:p>
          <a:p>
            <a:pPr marL="365125" lvl="0" indent="-255587" algn="l" rtl="0">
              <a:spcBef>
                <a:spcPts val="400"/>
              </a:spcBef>
              <a:spcAft>
                <a:spcPts val="0"/>
              </a:spcAft>
              <a:buSzPts val="1836"/>
              <a:buChar char="🞂"/>
            </a:pPr>
            <a:r>
              <a:rPr lang="en-GB"/>
              <a:t>Dave Long Gym member No. 27439</a:t>
            </a:r>
            <a:endParaRPr/>
          </a:p>
          <a:p>
            <a:pPr marL="365125" lvl="0" indent="-255587" algn="l" rtl="0">
              <a:spcBef>
                <a:spcPts val="400"/>
              </a:spcBef>
              <a:spcAft>
                <a:spcPts val="0"/>
              </a:spcAft>
              <a:buSzPts val="1836"/>
              <a:buFont typeface="Noto Sans Symbols"/>
              <a:buNone/>
            </a:pPr>
            <a:r>
              <a:rPr lang="en-GB"/>
              <a:t>INFORMATION			</a:t>
            </a:r>
            <a:endParaRPr/>
          </a:p>
          <a:p>
            <a:pPr marL="365125" lvl="0" indent="-255587" algn="l" rtl="0">
              <a:spcBef>
                <a:spcPts val="400"/>
              </a:spcBef>
              <a:spcAft>
                <a:spcPts val="0"/>
              </a:spcAft>
              <a:buSzPts val="1836"/>
              <a:buFont typeface="Noto Sans Symbols"/>
              <a:buNone/>
            </a:pPr>
            <a:endParaRPr/>
          </a:p>
        </p:txBody>
      </p:sp>
      <p:sp>
        <p:nvSpPr>
          <p:cNvPr id="121" name="Google Shape;121;p15"/>
          <p:cNvSpPr txBox="1">
            <a:spLocks noGrp="1"/>
          </p:cNvSpPr>
          <p:nvPr>
            <p:ph type="title"/>
          </p:nvPr>
        </p:nvSpPr>
        <p:spPr>
          <a:xfrm>
            <a:off x="457200" y="274638"/>
            <a:ext cx="5770984"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959"/>
              <a:t>Data OR Information?</a:t>
            </a:r>
            <a:endParaRPr sz="3690"/>
          </a:p>
        </p:txBody>
      </p:sp>
      <p:pic>
        <p:nvPicPr>
          <p:cNvPr id="122" name="Google Shape;122;p15" descr="data.jpg"/>
          <p:cNvPicPr preferRelativeResize="0"/>
          <p:nvPr/>
        </p:nvPicPr>
        <p:blipFill rotWithShape="1">
          <a:blip r:embed="rId3">
            <a:alphaModFix/>
          </a:blip>
          <a:srcRect/>
          <a:stretch/>
        </p:blipFill>
        <p:spPr>
          <a:xfrm>
            <a:off x="6732588" y="404813"/>
            <a:ext cx="1731962" cy="1223962"/>
          </a:xfrm>
          <a:prstGeom prst="rect">
            <a:avLst/>
          </a:prstGeom>
          <a:noFill/>
          <a:ln>
            <a:noFill/>
          </a:ln>
        </p:spPr>
      </p:pic>
      <p:sp>
        <p:nvSpPr>
          <p:cNvPr id="123" name="Google Shape;123;p15"/>
          <p:cNvSpPr/>
          <p:nvPr/>
        </p:nvSpPr>
        <p:spPr>
          <a:xfrm>
            <a:off x="5940425" y="2060575"/>
            <a:ext cx="2519363" cy="1655763"/>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0" i="0" u="none" strike="noStrike" cap="none">
                <a:solidFill>
                  <a:schemeClr val="lt1"/>
                </a:solidFill>
                <a:latin typeface="Lucida Sans"/>
                <a:ea typeface="Lucida Sans"/>
                <a:cs typeface="Lucida Sans"/>
                <a:sym typeface="Lucida Sans"/>
              </a:rPr>
              <a:t>Student Activities </a:t>
            </a:r>
            <a:br>
              <a:rPr lang="en-GB" sz="1600" b="0" i="0" u="none" strike="noStrike" cap="none">
                <a:solidFill>
                  <a:schemeClr val="lt1"/>
                </a:solidFill>
                <a:latin typeface="Lucida Sans"/>
                <a:ea typeface="Lucida Sans"/>
                <a:cs typeface="Lucida Sans"/>
                <a:sym typeface="Lucida Sans"/>
              </a:rPr>
            </a:br>
            <a:r>
              <a:rPr lang="en-GB" sz="1600" b="0" i="0" u="none" strike="noStrike" cap="none">
                <a:solidFill>
                  <a:schemeClr val="lt1"/>
                </a:solidFill>
                <a:latin typeface="Lucida Sans"/>
                <a:ea typeface="Lucida Sans"/>
                <a:cs typeface="Lucida Sans"/>
                <a:sym typeface="Lucida Sans"/>
              </a:rPr>
              <a:t>Pages 5 to 6</a:t>
            </a:r>
            <a:endParaRPr sz="1600" b="0" i="0" u="none" strike="noStrike" cap="none">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1000"/>
                                        <p:tgtEl>
                                          <p:spTgt spid="1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Effect transition="in" filter="fade">
                                      <p:cBhvr>
                                        <p:cTn id="17" dur="1000"/>
                                        <p:tgtEl>
                                          <p:spTgt spid="1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xEl>
                                              <p:pRg st="3" end="3"/>
                                            </p:txEl>
                                          </p:spTgt>
                                        </p:tgtEl>
                                        <p:attrNameLst>
                                          <p:attrName>style.visibility</p:attrName>
                                        </p:attrNameLst>
                                      </p:cBhvr>
                                      <p:to>
                                        <p:strVal val="visible"/>
                                      </p:to>
                                    </p:set>
                                    <p:animEffect transition="in" filter="fade">
                                      <p:cBhvr>
                                        <p:cTn id="22" dur="1000"/>
                                        <p:tgtEl>
                                          <p:spTgt spid="1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xEl>
                                              <p:pRg st="4" end="4"/>
                                            </p:txEl>
                                          </p:spTgt>
                                        </p:tgtEl>
                                        <p:attrNameLst>
                                          <p:attrName>style.visibility</p:attrName>
                                        </p:attrNameLst>
                                      </p:cBhvr>
                                      <p:to>
                                        <p:strVal val="visible"/>
                                      </p:to>
                                    </p:set>
                                    <p:animEffect transition="in" filter="fade">
                                      <p:cBhvr>
                                        <p:cTn id="27" dur="1000"/>
                                        <p:tgtEl>
                                          <p:spTgt spid="1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
                                            <p:txEl>
                                              <p:pRg st="5" end="5"/>
                                            </p:txEl>
                                          </p:spTgt>
                                        </p:tgtEl>
                                        <p:attrNameLst>
                                          <p:attrName>style.visibility</p:attrName>
                                        </p:attrNameLst>
                                      </p:cBhvr>
                                      <p:to>
                                        <p:strVal val="visible"/>
                                      </p:to>
                                    </p:set>
                                    <p:animEffect transition="in" filter="fade">
                                      <p:cBhvr>
                                        <p:cTn id="32" dur="1000"/>
                                        <p:tgtEl>
                                          <p:spTgt spid="1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0">
                                            <p:txEl>
                                              <p:pRg st="6" end="6"/>
                                            </p:txEl>
                                          </p:spTgt>
                                        </p:tgtEl>
                                        <p:attrNameLst>
                                          <p:attrName>style.visibility</p:attrName>
                                        </p:attrNameLst>
                                      </p:cBhvr>
                                      <p:to>
                                        <p:strVal val="visible"/>
                                      </p:to>
                                    </p:set>
                                    <p:animEffect transition="in" filter="fade">
                                      <p:cBhvr>
                                        <p:cTn id="37" dur="1000"/>
                                        <p:tgtEl>
                                          <p:spTgt spid="1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0">
                                            <p:txEl>
                                              <p:pRg st="7" end="7"/>
                                            </p:txEl>
                                          </p:spTgt>
                                        </p:tgtEl>
                                        <p:attrNameLst>
                                          <p:attrName>style.visibility</p:attrName>
                                        </p:attrNameLst>
                                      </p:cBhvr>
                                      <p:to>
                                        <p:strVal val="visible"/>
                                      </p:to>
                                    </p:set>
                                    <p:animEffect transition="in" filter="fade">
                                      <p:cBhvr>
                                        <p:cTn id="42" dur="1000"/>
                                        <p:tgtEl>
                                          <p:spTgt spid="1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0">
                                            <p:txEl>
                                              <p:pRg st="8" end="8"/>
                                            </p:txEl>
                                          </p:spTgt>
                                        </p:tgtEl>
                                        <p:attrNameLst>
                                          <p:attrName>style.visibility</p:attrName>
                                        </p:attrNameLst>
                                      </p:cBhvr>
                                      <p:to>
                                        <p:strVal val="visible"/>
                                      </p:to>
                                    </p:set>
                                    <p:animEffect transition="in" filter="fade">
                                      <p:cBhvr>
                                        <p:cTn id="47" dur="1000"/>
                                        <p:tgtEl>
                                          <p:spTgt spid="12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Sound Sampling Activity</a:t>
            </a:r>
            <a:endParaRPr/>
          </a:p>
        </p:txBody>
      </p:sp>
      <p:pic>
        <p:nvPicPr>
          <p:cNvPr id="341" name="Google Shape;341;p42"/>
          <p:cNvPicPr preferRelativeResize="0">
            <a:picLocks noGrp="1"/>
          </p:cNvPicPr>
          <p:nvPr>
            <p:ph type="body" idx="1"/>
          </p:nvPr>
        </p:nvPicPr>
        <p:blipFill rotWithShape="1">
          <a:blip r:embed="rId3">
            <a:alphaModFix/>
          </a:blip>
          <a:srcRect l="29874" t="51700" r="29875" b="37411"/>
          <a:stretch/>
        </p:blipFill>
        <p:spPr>
          <a:xfrm>
            <a:off x="755650" y="1268413"/>
            <a:ext cx="7097713" cy="1081087"/>
          </a:xfrm>
          <a:prstGeom prst="rect">
            <a:avLst/>
          </a:prstGeom>
          <a:noFill/>
          <a:ln>
            <a:noFill/>
          </a:ln>
        </p:spPr>
      </p:pic>
      <p:pic>
        <p:nvPicPr>
          <p:cNvPr id="342" name="Google Shape;342;p42"/>
          <p:cNvPicPr preferRelativeResize="0"/>
          <p:nvPr/>
        </p:nvPicPr>
        <p:blipFill rotWithShape="1">
          <a:blip r:embed="rId4">
            <a:alphaModFix/>
          </a:blip>
          <a:srcRect l="29416" t="36674" r="28522" b="28323"/>
          <a:stretch/>
        </p:blipFill>
        <p:spPr>
          <a:xfrm>
            <a:off x="323850" y="2997200"/>
            <a:ext cx="3998913" cy="1871663"/>
          </a:xfrm>
          <a:prstGeom prst="rect">
            <a:avLst/>
          </a:prstGeom>
          <a:noFill/>
          <a:ln>
            <a:noFill/>
          </a:ln>
        </p:spPr>
      </p:pic>
      <p:sp>
        <p:nvSpPr>
          <p:cNvPr id="343" name="Google Shape;343;p42"/>
          <p:cNvSpPr txBox="1"/>
          <p:nvPr/>
        </p:nvSpPr>
        <p:spPr>
          <a:xfrm>
            <a:off x="395288" y="2565400"/>
            <a:ext cx="3671887" cy="3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0" i="0" u="none" strike="noStrike" cap="none">
                <a:solidFill>
                  <a:schemeClr val="dk1"/>
                </a:solidFill>
                <a:latin typeface="Lucida Sans"/>
                <a:ea typeface="Lucida Sans"/>
                <a:cs typeface="Lucida Sans"/>
                <a:sym typeface="Lucida Sans"/>
              </a:rPr>
              <a:t>ORIGINAL GRAPH</a:t>
            </a:r>
            <a:endParaRPr/>
          </a:p>
        </p:txBody>
      </p:sp>
      <p:sp>
        <p:nvSpPr>
          <p:cNvPr id="344" name="Google Shape;344;p42"/>
          <p:cNvSpPr txBox="1"/>
          <p:nvPr/>
        </p:nvSpPr>
        <p:spPr>
          <a:xfrm>
            <a:off x="4859338" y="2565400"/>
            <a:ext cx="3025775" cy="3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0" i="0" u="none" strike="noStrike" cap="none">
                <a:solidFill>
                  <a:schemeClr val="dk1"/>
                </a:solidFill>
                <a:latin typeface="Lucida Sans"/>
                <a:ea typeface="Lucida Sans"/>
                <a:cs typeface="Lucida Sans"/>
                <a:sym typeface="Lucida Sans"/>
              </a:rPr>
              <a:t>NEW GRAPH</a:t>
            </a:r>
            <a:endParaRPr/>
          </a:p>
        </p:txBody>
      </p:sp>
      <p:pic>
        <p:nvPicPr>
          <p:cNvPr id="345" name="Google Shape;345;p42"/>
          <p:cNvPicPr preferRelativeResize="0"/>
          <p:nvPr/>
        </p:nvPicPr>
        <p:blipFill rotWithShape="1">
          <a:blip r:embed="rId5">
            <a:alphaModFix/>
          </a:blip>
          <a:srcRect l="13309" t="27129" r="61633" b="45825"/>
          <a:stretch/>
        </p:blipFill>
        <p:spPr>
          <a:xfrm>
            <a:off x="4859338" y="2997200"/>
            <a:ext cx="3097212" cy="1879600"/>
          </a:xfrm>
          <a:prstGeom prst="rect">
            <a:avLst/>
          </a:prstGeom>
          <a:noFill/>
          <a:ln>
            <a:noFill/>
          </a:ln>
        </p:spPr>
      </p:pic>
      <p:sp>
        <p:nvSpPr>
          <p:cNvPr id="346" name="Google Shape;346;p42"/>
          <p:cNvSpPr/>
          <p:nvPr/>
        </p:nvSpPr>
        <p:spPr>
          <a:xfrm>
            <a:off x="6372225" y="5084763"/>
            <a:ext cx="2232025" cy="1296987"/>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chemeClr val="lt1"/>
                </a:solidFill>
                <a:latin typeface="Lucida Sans"/>
                <a:ea typeface="Lucida Sans"/>
                <a:cs typeface="Lucida Sans"/>
                <a:sym typeface="Lucida Sans"/>
              </a:rPr>
              <a:t>What is the difference and the key reasons for this? </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a:spLocks noGrp="1"/>
          </p:cNvSpPr>
          <p:nvPr>
            <p:ph type="title"/>
          </p:nvPr>
        </p:nvSpPr>
        <p:spPr>
          <a:xfrm>
            <a:off x="457200" y="274638"/>
            <a:ext cx="6419056"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Representing Sound</a:t>
            </a:r>
            <a:endParaRPr/>
          </a:p>
        </p:txBody>
      </p:sp>
      <p:sp>
        <p:nvSpPr>
          <p:cNvPr id="352" name="Google Shape;352;p43"/>
          <p:cNvSpPr txBox="1">
            <a:spLocks noGrp="1"/>
          </p:cNvSpPr>
          <p:nvPr>
            <p:ph type="body" idx="1"/>
          </p:nvPr>
        </p:nvSpPr>
        <p:spPr>
          <a:xfrm>
            <a:off x="457200" y="1125538"/>
            <a:ext cx="8229600" cy="4391025"/>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285"/>
              <a:buFont typeface="Noto Sans Symbols"/>
              <a:buNone/>
            </a:pPr>
            <a:r>
              <a:rPr lang="en-GB" sz="1890" b="1"/>
              <a:t>KEY FACTS </a:t>
            </a:r>
            <a:endParaRPr/>
          </a:p>
          <a:p>
            <a:pPr marL="365760" lvl="0" indent="-256032" algn="l" rtl="0">
              <a:lnSpc>
                <a:spcPct val="80000"/>
              </a:lnSpc>
              <a:spcBef>
                <a:spcPts val="400"/>
              </a:spcBef>
              <a:spcAft>
                <a:spcPts val="0"/>
              </a:spcAft>
              <a:buSzPts val="1285"/>
              <a:buFont typeface="Noto Sans Symbols"/>
              <a:buChar char="🞂"/>
            </a:pPr>
            <a:r>
              <a:rPr lang="en-GB" sz="1890"/>
              <a:t>The key factors that affect sound quality include: </a:t>
            </a:r>
            <a:br>
              <a:rPr lang="en-GB" sz="1890"/>
            </a:br>
            <a:r>
              <a:rPr lang="en-GB" sz="1890"/>
              <a:t>Sample Rate, Bit Depth and Bit Rate.</a:t>
            </a:r>
            <a:endParaRPr/>
          </a:p>
          <a:p>
            <a:pPr marL="365760" lvl="0" indent="-256032" algn="l" rtl="0">
              <a:lnSpc>
                <a:spcPct val="80000"/>
              </a:lnSpc>
              <a:spcBef>
                <a:spcPts val="400"/>
              </a:spcBef>
              <a:spcAft>
                <a:spcPts val="0"/>
              </a:spcAft>
              <a:buSzPts val="1285"/>
              <a:buFont typeface="Noto Sans Symbols"/>
              <a:buNone/>
            </a:pPr>
            <a:endParaRPr sz="1890"/>
          </a:p>
          <a:p>
            <a:pPr marL="365760" lvl="0" indent="-256032" algn="l" rtl="0">
              <a:lnSpc>
                <a:spcPct val="80000"/>
              </a:lnSpc>
              <a:spcBef>
                <a:spcPts val="400"/>
              </a:spcBef>
              <a:spcAft>
                <a:spcPts val="0"/>
              </a:spcAft>
              <a:buSzPts val="1285"/>
              <a:buFont typeface="Noto Sans Symbols"/>
              <a:buChar char="🞂"/>
            </a:pPr>
            <a:r>
              <a:rPr lang="en-GB" sz="1890"/>
              <a:t>The </a:t>
            </a:r>
            <a:r>
              <a:rPr lang="en-GB" sz="1890" b="1"/>
              <a:t>bit depth</a:t>
            </a:r>
            <a:r>
              <a:rPr lang="en-GB" sz="1890"/>
              <a:t> is the number of bits of information in each sample and is related to the amplitude measurements.  If we were to merge more than one sound there would be lots of calculations, which involve the use of decimal places taking place (producing a more complicated illustration).</a:t>
            </a:r>
            <a:endParaRPr/>
          </a:p>
          <a:p>
            <a:pPr marL="365760" lvl="0" indent="-256032" algn="l" rtl="0">
              <a:lnSpc>
                <a:spcPct val="80000"/>
              </a:lnSpc>
              <a:spcBef>
                <a:spcPts val="400"/>
              </a:spcBef>
              <a:spcAft>
                <a:spcPts val="0"/>
              </a:spcAft>
              <a:buSzPts val="1285"/>
              <a:buFont typeface="Noto Sans Symbols"/>
              <a:buNone/>
            </a:pPr>
            <a:r>
              <a:rPr lang="en-GB" sz="1890"/>
              <a:t>  </a:t>
            </a:r>
            <a:endParaRPr/>
          </a:p>
          <a:p>
            <a:pPr marL="365760" lvl="0" indent="-256032" algn="l" rtl="0">
              <a:lnSpc>
                <a:spcPct val="80000"/>
              </a:lnSpc>
              <a:spcBef>
                <a:spcPts val="400"/>
              </a:spcBef>
              <a:spcAft>
                <a:spcPts val="0"/>
              </a:spcAft>
              <a:buSzPts val="1285"/>
              <a:buFont typeface="Noto Sans Symbols"/>
              <a:buChar char="🞂"/>
            </a:pPr>
            <a:r>
              <a:rPr lang="en-GB" sz="1890"/>
              <a:t>If each sound is only an approximation of the original analogue it may not appear to sound like the original.  Bit depth commonly ranges from 8 bit to 32 bit and the higher the bit rate the more precise the sound calculation and the better quality the sound.</a:t>
            </a:r>
            <a:endParaRPr/>
          </a:p>
          <a:p>
            <a:pPr marL="365760" lvl="0" indent="-256032" algn="l" rtl="0">
              <a:lnSpc>
                <a:spcPct val="80000"/>
              </a:lnSpc>
              <a:spcBef>
                <a:spcPts val="400"/>
              </a:spcBef>
              <a:spcAft>
                <a:spcPts val="0"/>
              </a:spcAft>
              <a:buSzPts val="1285"/>
              <a:buFont typeface="Noto Sans Symbols"/>
              <a:buNone/>
            </a:pPr>
            <a:endParaRPr sz="1890"/>
          </a:p>
          <a:p>
            <a:pPr marL="365760" lvl="0" indent="-256032" algn="l" rtl="0">
              <a:lnSpc>
                <a:spcPct val="80000"/>
              </a:lnSpc>
              <a:spcBef>
                <a:spcPts val="400"/>
              </a:spcBef>
              <a:spcAft>
                <a:spcPts val="0"/>
              </a:spcAft>
              <a:buSzPts val="1285"/>
              <a:buFont typeface="Noto Sans Symbols"/>
              <a:buChar char="🞂"/>
            </a:pPr>
            <a:r>
              <a:rPr lang="en-GB" sz="1890"/>
              <a:t>The </a:t>
            </a:r>
            <a:r>
              <a:rPr lang="en-GB" sz="1890" b="1"/>
              <a:t>bit rate </a:t>
            </a:r>
            <a:r>
              <a:rPr lang="en-GB" sz="1890"/>
              <a:t>is the bit depth x sample rate, meaning that when either the bit depth or sample rate rise, so does the bit rate.</a:t>
            </a:r>
            <a:endParaRPr/>
          </a:p>
          <a:p>
            <a:pPr marL="365760" lvl="0" indent="-256032" algn="l" rtl="0">
              <a:lnSpc>
                <a:spcPct val="80000"/>
              </a:lnSpc>
              <a:spcBef>
                <a:spcPts val="400"/>
              </a:spcBef>
              <a:spcAft>
                <a:spcPts val="0"/>
              </a:spcAft>
              <a:buSzPts val="1285"/>
              <a:buFont typeface="Noto Sans Symbols"/>
              <a:buNone/>
            </a:pPr>
            <a:endParaRPr sz="1890"/>
          </a:p>
        </p:txBody>
      </p:sp>
      <p:pic>
        <p:nvPicPr>
          <p:cNvPr id="353" name="Google Shape;353;p43" descr="sound.jpg"/>
          <p:cNvPicPr preferRelativeResize="0"/>
          <p:nvPr/>
        </p:nvPicPr>
        <p:blipFill rotWithShape="1">
          <a:blip r:embed="rId3">
            <a:alphaModFix/>
          </a:blip>
          <a:srcRect/>
          <a:stretch/>
        </p:blipFill>
        <p:spPr>
          <a:xfrm>
            <a:off x="0" y="0"/>
            <a:ext cx="1042987" cy="1044575"/>
          </a:xfrm>
          <a:prstGeom prst="rect">
            <a:avLst/>
          </a:prstGeom>
          <a:noFill/>
          <a:ln>
            <a:noFill/>
          </a:ln>
        </p:spPr>
      </p:pic>
      <p:sp>
        <p:nvSpPr>
          <p:cNvPr id="354" name="Google Shape;354;p43"/>
          <p:cNvSpPr txBox="1"/>
          <p:nvPr/>
        </p:nvSpPr>
        <p:spPr>
          <a:xfrm>
            <a:off x="4140200" y="5589588"/>
            <a:ext cx="4608513" cy="646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sng" strike="noStrike" cap="none">
                <a:solidFill>
                  <a:schemeClr val="hlink"/>
                </a:solidFill>
                <a:latin typeface="Lucida Sans"/>
                <a:ea typeface="Lucida Sans"/>
                <a:cs typeface="Lucida Sans"/>
                <a:sym typeface="Lucida Sans"/>
                <a:hlinkClick r:id="rId4"/>
              </a:rPr>
              <a:t>How Digital Audio Works </a:t>
            </a:r>
            <a:r>
              <a:rPr lang="en-GB" sz="1800" b="0" i="0" u="none" strike="noStrike" cap="none">
                <a:solidFill>
                  <a:schemeClr val="dk1"/>
                </a:solidFill>
                <a:latin typeface="Lucida Sans"/>
                <a:ea typeface="Lucida Sans"/>
                <a:cs typeface="Lucida Sans"/>
                <a:sym typeface="Lucida Sans"/>
              </a:rPr>
              <a:t>– watch the video and summarise the key points!</a:t>
            </a:r>
            <a:endParaRPr/>
          </a:p>
        </p:txBody>
      </p:sp>
      <p:sp>
        <p:nvSpPr>
          <p:cNvPr id="355" name="Google Shape;355;p43"/>
          <p:cNvSpPr/>
          <p:nvPr/>
        </p:nvSpPr>
        <p:spPr>
          <a:xfrm>
            <a:off x="6300192" y="188640"/>
            <a:ext cx="2555776" cy="1152525"/>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Activity </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Page 19</a:t>
            </a:r>
            <a:endParaRPr sz="1800" b="0" i="0" u="none" strike="noStrike" cap="none">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4"/>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632"/>
              <a:buFont typeface="Noto Sans Symbols"/>
              <a:buNone/>
            </a:pPr>
            <a:r>
              <a:rPr lang="en-GB" sz="2400" b="1"/>
              <a:t>Students should be able to:</a:t>
            </a:r>
            <a:endParaRPr/>
          </a:p>
          <a:p>
            <a:pPr marL="365125" lvl="0" indent="-255587" algn="l" rtl="0">
              <a:spcBef>
                <a:spcPts val="400"/>
              </a:spcBef>
              <a:spcAft>
                <a:spcPts val="0"/>
              </a:spcAft>
              <a:buSzPts val="1632"/>
              <a:buChar char="🞂"/>
            </a:pPr>
            <a:r>
              <a:rPr lang="en-GB" sz="2400"/>
              <a:t>Demonstrate understanding of data portability and a number of common file formats</a:t>
            </a:r>
            <a:endParaRPr/>
          </a:p>
          <a:p>
            <a:pPr marL="365125" lvl="0" indent="-255587" algn="l" rtl="0">
              <a:spcBef>
                <a:spcPts val="400"/>
              </a:spcBef>
              <a:spcAft>
                <a:spcPts val="0"/>
              </a:spcAft>
              <a:buSzPts val="1632"/>
              <a:buChar char="🞂"/>
            </a:pPr>
            <a:r>
              <a:rPr lang="en-GB" sz="2400"/>
              <a:t>Demonstrate understanding of the need for data compression</a:t>
            </a:r>
            <a:endParaRPr/>
          </a:p>
          <a:p>
            <a:pPr marL="365125" lvl="0" indent="-151955" algn="l" rtl="0">
              <a:spcBef>
                <a:spcPts val="400"/>
              </a:spcBef>
              <a:spcAft>
                <a:spcPts val="0"/>
              </a:spcAft>
              <a:buSzPts val="1632"/>
              <a:buNone/>
            </a:pPr>
            <a:endParaRPr sz="2400"/>
          </a:p>
        </p:txBody>
      </p:sp>
      <p:sp>
        <p:nvSpPr>
          <p:cNvPr id="361" name="Google Shape;361;p44"/>
          <p:cNvSpPr txBox="1">
            <a:spLocks noGrp="1"/>
          </p:cNvSpPr>
          <p:nvPr>
            <p:ph type="title"/>
          </p:nvPr>
        </p:nvSpPr>
        <p:spPr>
          <a:xfrm>
            <a:off x="457200" y="274638"/>
            <a:ext cx="605901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Data Portability</a:t>
            </a:r>
            <a:endParaRPr/>
          </a:p>
        </p:txBody>
      </p:sp>
      <p:pic>
        <p:nvPicPr>
          <p:cNvPr id="362" name="Google Shape;362;p44" descr="storage device.jpg"/>
          <p:cNvPicPr preferRelativeResize="0"/>
          <p:nvPr/>
        </p:nvPicPr>
        <p:blipFill rotWithShape="1">
          <a:blip r:embed="rId3">
            <a:alphaModFix/>
          </a:blip>
          <a:srcRect/>
          <a:stretch/>
        </p:blipFill>
        <p:spPr>
          <a:xfrm>
            <a:off x="6804025" y="404813"/>
            <a:ext cx="1381125" cy="1036637"/>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txBox="1">
            <a:spLocks noGrp="1"/>
          </p:cNvSpPr>
          <p:nvPr>
            <p:ph type="body" idx="1"/>
          </p:nvPr>
        </p:nvSpPr>
        <p:spPr>
          <a:xfrm>
            <a:off x="457200" y="1052513"/>
            <a:ext cx="8229600" cy="4954587"/>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endParaRPr/>
          </a:p>
          <a:p>
            <a:pPr marL="365125" lvl="0" indent="-255587" algn="l" rtl="0">
              <a:spcBef>
                <a:spcPts val="400"/>
              </a:spcBef>
              <a:spcAft>
                <a:spcPts val="0"/>
              </a:spcAft>
              <a:buSzPts val="1836"/>
              <a:buFont typeface="Noto Sans Symbols"/>
              <a:buNone/>
            </a:pPr>
            <a:endParaRPr/>
          </a:p>
          <a:p>
            <a:pPr marL="365125" lvl="0" indent="-255587" algn="l" rtl="0">
              <a:spcBef>
                <a:spcPts val="400"/>
              </a:spcBef>
              <a:spcAft>
                <a:spcPts val="0"/>
              </a:spcAft>
              <a:buSzPts val="1836"/>
              <a:buFont typeface="Noto Sans Symbols"/>
              <a:buNone/>
            </a:pPr>
            <a:endParaRPr/>
          </a:p>
        </p:txBody>
      </p:sp>
      <p:sp>
        <p:nvSpPr>
          <p:cNvPr id="369" name="Google Shape;369;p45"/>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Can you guess the file type?</a:t>
            </a:r>
            <a:endParaRPr/>
          </a:p>
        </p:txBody>
      </p:sp>
      <p:sp>
        <p:nvSpPr>
          <p:cNvPr id="370" name="Google Shape;370;p45"/>
          <p:cNvSpPr/>
          <p:nvPr/>
        </p:nvSpPr>
        <p:spPr>
          <a:xfrm>
            <a:off x="755650" y="1628775"/>
            <a:ext cx="1655763" cy="504825"/>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.doc</a:t>
            </a:r>
            <a:endParaRPr/>
          </a:p>
        </p:txBody>
      </p:sp>
      <p:sp>
        <p:nvSpPr>
          <p:cNvPr id="371" name="Google Shape;371;p45"/>
          <p:cNvSpPr/>
          <p:nvPr/>
        </p:nvSpPr>
        <p:spPr>
          <a:xfrm>
            <a:off x="3276600" y="1989138"/>
            <a:ext cx="1655763" cy="503237"/>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.wav</a:t>
            </a:r>
            <a:endParaRPr/>
          </a:p>
        </p:txBody>
      </p:sp>
      <p:sp>
        <p:nvSpPr>
          <p:cNvPr id="372" name="Google Shape;372;p45"/>
          <p:cNvSpPr/>
          <p:nvPr/>
        </p:nvSpPr>
        <p:spPr>
          <a:xfrm>
            <a:off x="1187450" y="3141663"/>
            <a:ext cx="1655763" cy="503237"/>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.wmv</a:t>
            </a:r>
            <a:endParaRPr/>
          </a:p>
        </p:txBody>
      </p:sp>
      <p:sp>
        <p:nvSpPr>
          <p:cNvPr id="373" name="Google Shape;373;p45"/>
          <p:cNvSpPr/>
          <p:nvPr/>
        </p:nvSpPr>
        <p:spPr>
          <a:xfrm>
            <a:off x="3563938" y="3573463"/>
            <a:ext cx="1655762" cy="503237"/>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.avi</a:t>
            </a:r>
            <a:endParaRPr sz="1800" b="0" i="0" u="none" strike="noStrike" cap="none">
              <a:solidFill>
                <a:schemeClr val="lt1"/>
              </a:solidFill>
              <a:latin typeface="Lucida Sans"/>
              <a:ea typeface="Lucida Sans"/>
              <a:cs typeface="Lucida Sans"/>
              <a:sym typeface="Lucida Sans"/>
            </a:endParaRPr>
          </a:p>
        </p:txBody>
      </p:sp>
      <p:sp>
        <p:nvSpPr>
          <p:cNvPr id="374" name="Google Shape;374;p45"/>
          <p:cNvSpPr/>
          <p:nvPr/>
        </p:nvSpPr>
        <p:spPr>
          <a:xfrm>
            <a:off x="5795963" y="2205038"/>
            <a:ext cx="1655762" cy="503237"/>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.txt</a:t>
            </a:r>
            <a:endParaRPr/>
          </a:p>
        </p:txBody>
      </p:sp>
      <p:sp>
        <p:nvSpPr>
          <p:cNvPr id="375" name="Google Shape;375;p45"/>
          <p:cNvSpPr/>
          <p:nvPr/>
        </p:nvSpPr>
        <p:spPr>
          <a:xfrm>
            <a:off x="6443663" y="3860800"/>
            <a:ext cx="1657350" cy="504825"/>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.mp3</a:t>
            </a:r>
            <a:endParaRPr/>
          </a:p>
        </p:txBody>
      </p:sp>
      <p:sp>
        <p:nvSpPr>
          <p:cNvPr id="376" name="Google Shape;376;p45"/>
          <p:cNvSpPr/>
          <p:nvPr/>
        </p:nvSpPr>
        <p:spPr>
          <a:xfrm>
            <a:off x="900113" y="4581525"/>
            <a:ext cx="1655762" cy="50323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.gif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fade">
                                      <p:cBhvr>
                                        <p:cTn id="12" dur="10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4"/>
                                        </p:tgtEl>
                                        <p:attrNameLst>
                                          <p:attrName>style.visibility</p:attrName>
                                        </p:attrNameLst>
                                      </p:cBhvr>
                                      <p:to>
                                        <p:strVal val="visible"/>
                                      </p:to>
                                    </p:set>
                                    <p:animEffect transition="in" filter="fade">
                                      <p:cBhvr>
                                        <p:cTn id="17" dur="1000"/>
                                        <p:tgtEl>
                                          <p:spTgt spid="3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2"/>
                                        </p:tgtEl>
                                        <p:attrNameLst>
                                          <p:attrName>style.visibility</p:attrName>
                                        </p:attrNameLst>
                                      </p:cBhvr>
                                      <p:to>
                                        <p:strVal val="visible"/>
                                      </p:to>
                                    </p:set>
                                    <p:animEffect transition="in" filter="fade">
                                      <p:cBhvr>
                                        <p:cTn id="22" dur="1000"/>
                                        <p:tgtEl>
                                          <p:spTgt spid="3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3"/>
                                        </p:tgtEl>
                                        <p:attrNameLst>
                                          <p:attrName>style.visibility</p:attrName>
                                        </p:attrNameLst>
                                      </p:cBhvr>
                                      <p:to>
                                        <p:strVal val="visible"/>
                                      </p:to>
                                    </p:set>
                                    <p:animEffect transition="in" filter="fade">
                                      <p:cBhvr>
                                        <p:cTn id="27" dur="1000"/>
                                        <p:tgtEl>
                                          <p:spTgt spid="3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Effect transition="in" filter="fade">
                                      <p:cBhvr>
                                        <p:cTn id="32" dur="1000"/>
                                        <p:tgtEl>
                                          <p:spTgt spid="3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6"/>
                                        </p:tgtEl>
                                        <p:attrNameLst>
                                          <p:attrName>style.visibility</p:attrName>
                                        </p:attrNameLst>
                                      </p:cBhvr>
                                      <p:to>
                                        <p:strVal val="visible"/>
                                      </p:to>
                                    </p:set>
                                    <p:animEffect transition="in" filter="fade">
                                      <p:cBhvr>
                                        <p:cTn id="37"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body" idx="1"/>
          </p:nvPr>
        </p:nvSpPr>
        <p:spPr>
          <a:xfrm>
            <a:off x="457200" y="1196975"/>
            <a:ext cx="8229600" cy="4810125"/>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387"/>
              <a:buFont typeface="Noto Sans Symbols"/>
              <a:buNone/>
            </a:pPr>
            <a:r>
              <a:rPr lang="en-GB" sz="2040" b="1"/>
              <a:t>KEY FACTS</a:t>
            </a:r>
            <a:endParaRPr/>
          </a:p>
          <a:p>
            <a:pPr marL="365760" lvl="0" indent="-256032" algn="l" rtl="0">
              <a:lnSpc>
                <a:spcPct val="80000"/>
              </a:lnSpc>
              <a:spcBef>
                <a:spcPts val="400"/>
              </a:spcBef>
              <a:spcAft>
                <a:spcPts val="0"/>
              </a:spcAft>
              <a:buSzPts val="1387"/>
              <a:buFont typeface="Noto Sans Symbols"/>
              <a:buNone/>
            </a:pPr>
            <a:r>
              <a:rPr lang="en-GB" sz="2040"/>
              <a:t>Data Portability is to do with how easily data can be transferred from one system to another without having to re-enter the data.  </a:t>
            </a:r>
            <a:endParaRPr/>
          </a:p>
          <a:p>
            <a:pPr marL="365760" lvl="0" indent="-256032" algn="l" rtl="0">
              <a:lnSpc>
                <a:spcPct val="80000"/>
              </a:lnSpc>
              <a:spcBef>
                <a:spcPts val="400"/>
              </a:spcBef>
              <a:spcAft>
                <a:spcPts val="0"/>
              </a:spcAft>
              <a:buSzPts val="1387"/>
              <a:buFont typeface="Noto Sans Symbols"/>
              <a:buNone/>
            </a:pPr>
            <a:endParaRPr sz="2040"/>
          </a:p>
          <a:p>
            <a:pPr marL="365760" lvl="0" indent="-256032" algn="l" rtl="0">
              <a:lnSpc>
                <a:spcPct val="80000"/>
              </a:lnSpc>
              <a:spcBef>
                <a:spcPts val="400"/>
              </a:spcBef>
              <a:spcAft>
                <a:spcPts val="0"/>
              </a:spcAft>
              <a:buSzPts val="1387"/>
              <a:buFont typeface="Noto Sans Symbols"/>
              <a:buNone/>
            </a:pPr>
            <a:r>
              <a:rPr lang="en-GB" sz="2040"/>
              <a:t>It is quite likely that you frequently transfer many different types of files such as word-processed, images, audio and video files from one place to another.  Examples may include: images from your mobile phone to Facebook, a homework report from your personal PC to the school network.  The format in which your document is saved will indicate whether it is portable between different systems of application programmes. </a:t>
            </a:r>
            <a:endParaRPr sz="2040" b="1"/>
          </a:p>
          <a:p>
            <a:pPr marL="365760" lvl="0" indent="-256032" algn="l" rtl="0">
              <a:lnSpc>
                <a:spcPct val="80000"/>
              </a:lnSpc>
              <a:spcBef>
                <a:spcPts val="400"/>
              </a:spcBef>
              <a:spcAft>
                <a:spcPts val="0"/>
              </a:spcAft>
              <a:buSzPts val="1387"/>
              <a:buFont typeface="Noto Sans Symbols"/>
              <a:buNone/>
            </a:pPr>
            <a:endParaRPr sz="2040" b="1"/>
          </a:p>
          <a:p>
            <a:pPr marL="365760" lvl="0" indent="-256032" algn="l" rtl="0">
              <a:lnSpc>
                <a:spcPct val="80000"/>
              </a:lnSpc>
              <a:spcBef>
                <a:spcPts val="400"/>
              </a:spcBef>
              <a:spcAft>
                <a:spcPts val="0"/>
              </a:spcAft>
              <a:buSzPts val="1387"/>
              <a:buFont typeface="Noto Sans Symbols"/>
              <a:buNone/>
            </a:pPr>
            <a:r>
              <a:rPr lang="en-GB" sz="2040"/>
              <a:t>Examples of file formats that support data portability include: jpeg, tiff, png, pict, gif, txt, csv, rft, mp3, mp4, midi, mpeg, avi, pdf, wav and wmv.</a:t>
            </a:r>
            <a:br>
              <a:rPr lang="en-GB" sz="2040"/>
            </a:br>
            <a:endParaRPr sz="2040" b="1"/>
          </a:p>
        </p:txBody>
      </p:sp>
      <p:sp>
        <p:nvSpPr>
          <p:cNvPr id="382" name="Google Shape;382;p46"/>
          <p:cNvSpPr txBox="1">
            <a:spLocks noGrp="1"/>
          </p:cNvSpPr>
          <p:nvPr>
            <p:ph type="title"/>
          </p:nvPr>
        </p:nvSpPr>
        <p:spPr>
          <a:xfrm>
            <a:off x="457200" y="274638"/>
            <a:ext cx="4618856"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Data Portability</a:t>
            </a:r>
            <a:endParaRPr/>
          </a:p>
        </p:txBody>
      </p:sp>
      <p:sp>
        <p:nvSpPr>
          <p:cNvPr id="383" name="Google Shape;383;p46"/>
          <p:cNvSpPr/>
          <p:nvPr/>
        </p:nvSpPr>
        <p:spPr>
          <a:xfrm>
            <a:off x="6948488" y="115888"/>
            <a:ext cx="1871662" cy="1225550"/>
          </a:xfrm>
          <a:prstGeom prst="wedgeEllipseCallout">
            <a:avLst>
              <a:gd name="adj1" fmla="val -27744"/>
              <a:gd name="adj2" fmla="val 63998"/>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Activities Pages 20 to 22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7"/>
          <p:cNvSpPr txBox="1">
            <a:spLocks noGrp="1"/>
          </p:cNvSpPr>
          <p:nvPr>
            <p:ph type="body" idx="1"/>
          </p:nvPr>
        </p:nvSpPr>
        <p:spPr>
          <a:xfrm>
            <a:off x="457200" y="1125538"/>
            <a:ext cx="8229600" cy="488156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Font typeface="Noto Sans Symbols"/>
              <a:buNone/>
            </a:pPr>
            <a:r>
              <a:rPr lang="en-GB" sz="2400"/>
              <a:t>JPEG		Joint Photographic Expert Group</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TIFF		Tag Image File Format</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PNG		Portable Network Graphics</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PICT		Pune Institute of Computer Technology</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GIF		Graphic Interchange Format</a:t>
            </a:r>
            <a:endParaRPr/>
          </a:p>
          <a:p>
            <a:pPr marL="365125" lvl="0" indent="-255587" algn="l" rtl="0">
              <a:spcBef>
                <a:spcPts val="400"/>
              </a:spcBef>
              <a:spcAft>
                <a:spcPts val="0"/>
              </a:spcAft>
              <a:buSzPts val="1360"/>
              <a:buFont typeface="Noto Sans Symbols"/>
              <a:buNone/>
            </a:pPr>
            <a:endParaRPr sz="2000"/>
          </a:p>
          <a:p>
            <a:pPr marL="365125" lvl="0" indent="-255587" algn="l" rtl="0">
              <a:spcBef>
                <a:spcPts val="400"/>
              </a:spcBef>
              <a:spcAft>
                <a:spcPts val="0"/>
              </a:spcAft>
              <a:buSzPts val="1836"/>
              <a:buFont typeface="Noto Sans Symbols"/>
              <a:buNone/>
            </a:pPr>
            <a:r>
              <a:rPr lang="en-GB"/>
              <a:t>	</a:t>
            </a:r>
            <a:endParaRPr/>
          </a:p>
        </p:txBody>
      </p:sp>
      <p:sp>
        <p:nvSpPr>
          <p:cNvPr id="389" name="Google Shape;389;p47"/>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File Type Extensions – Activity 1</a:t>
            </a:r>
            <a:endParaRPr sz="369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8"/>
          <p:cNvSpPr txBox="1">
            <a:spLocks noGrp="1"/>
          </p:cNvSpPr>
          <p:nvPr>
            <p:ph type="body" idx="1"/>
          </p:nvPr>
        </p:nvSpPr>
        <p:spPr>
          <a:xfrm>
            <a:off x="457200" y="1125538"/>
            <a:ext cx="8229600" cy="4881562"/>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503"/>
              <a:buFont typeface="Noto Sans Symbols"/>
              <a:buNone/>
            </a:pPr>
            <a:r>
              <a:rPr lang="en-GB" sz="2210"/>
              <a:t>MP3		Part of the Moving Pictures Expert Group 		(MPEG3) Compressed Audio File</a:t>
            </a:r>
            <a:br>
              <a:rPr lang="en-GB" sz="2210"/>
            </a:br>
            <a:endParaRPr sz="2210"/>
          </a:p>
          <a:p>
            <a:pPr marL="365760" lvl="0" indent="-256032" algn="l" rtl="0">
              <a:lnSpc>
                <a:spcPct val="80000"/>
              </a:lnSpc>
              <a:spcBef>
                <a:spcPts val="400"/>
              </a:spcBef>
              <a:spcAft>
                <a:spcPts val="0"/>
              </a:spcAft>
              <a:buSzPts val="1503"/>
              <a:buFont typeface="Noto Sans Symbols"/>
              <a:buNone/>
            </a:pPr>
            <a:r>
              <a:rPr lang="en-GB" sz="2210"/>
              <a:t>MP4		Part of the Moving Pictures Expert Group 		(MPEG4) Compressed Video File</a:t>
            </a:r>
            <a:br>
              <a:rPr lang="en-GB" sz="2210"/>
            </a:br>
            <a:endParaRPr sz="2210"/>
          </a:p>
          <a:p>
            <a:pPr marL="365760" lvl="0" indent="-256032" algn="l" rtl="0">
              <a:lnSpc>
                <a:spcPct val="80000"/>
              </a:lnSpc>
              <a:spcBef>
                <a:spcPts val="400"/>
              </a:spcBef>
              <a:spcAft>
                <a:spcPts val="0"/>
              </a:spcAft>
              <a:buSzPts val="1503"/>
              <a:buFont typeface="Noto Sans Symbols"/>
              <a:buNone/>
            </a:pPr>
            <a:r>
              <a:rPr lang="en-GB" sz="2210"/>
              <a:t>MIDI		Musical Instrument Digital Interface</a:t>
            </a:r>
            <a:br>
              <a:rPr lang="en-GB" sz="2210"/>
            </a:br>
            <a:endParaRPr sz="2210"/>
          </a:p>
          <a:p>
            <a:pPr marL="365760" lvl="0" indent="-256032" algn="l" rtl="0">
              <a:lnSpc>
                <a:spcPct val="80000"/>
              </a:lnSpc>
              <a:spcBef>
                <a:spcPts val="400"/>
              </a:spcBef>
              <a:spcAft>
                <a:spcPts val="0"/>
              </a:spcAft>
              <a:buSzPts val="1503"/>
              <a:buFont typeface="Noto Sans Symbols"/>
              <a:buNone/>
            </a:pPr>
            <a:r>
              <a:rPr lang="en-GB" sz="2210"/>
              <a:t>AVI		Audio Video Interleaved</a:t>
            </a:r>
            <a:endParaRPr/>
          </a:p>
          <a:p>
            <a:pPr marL="365760" lvl="0" indent="-256032" algn="l" rtl="0">
              <a:lnSpc>
                <a:spcPct val="80000"/>
              </a:lnSpc>
              <a:spcBef>
                <a:spcPts val="400"/>
              </a:spcBef>
              <a:spcAft>
                <a:spcPts val="0"/>
              </a:spcAft>
              <a:buSzPts val="1503"/>
              <a:buFont typeface="Noto Sans Symbols"/>
              <a:buNone/>
            </a:pPr>
            <a:endParaRPr sz="2210"/>
          </a:p>
          <a:p>
            <a:pPr marL="365760" lvl="0" indent="-256032" algn="l" rtl="0">
              <a:lnSpc>
                <a:spcPct val="80000"/>
              </a:lnSpc>
              <a:spcBef>
                <a:spcPts val="400"/>
              </a:spcBef>
              <a:spcAft>
                <a:spcPts val="0"/>
              </a:spcAft>
              <a:buSzPts val="1503"/>
              <a:buFont typeface="Noto Sans Symbols"/>
              <a:buNone/>
            </a:pPr>
            <a:r>
              <a:rPr lang="en-GB" sz="2210"/>
              <a:t>WMV		Windows Media Video</a:t>
            </a:r>
            <a:endParaRPr/>
          </a:p>
          <a:p>
            <a:pPr marL="365760" lvl="0" indent="-256032" algn="l" rtl="0">
              <a:lnSpc>
                <a:spcPct val="80000"/>
              </a:lnSpc>
              <a:spcBef>
                <a:spcPts val="400"/>
              </a:spcBef>
              <a:spcAft>
                <a:spcPts val="0"/>
              </a:spcAft>
              <a:buSzPts val="1503"/>
              <a:buFont typeface="Noto Sans Symbols"/>
              <a:buNone/>
            </a:pPr>
            <a:endParaRPr sz="2210"/>
          </a:p>
          <a:p>
            <a:pPr marL="365760" lvl="0" indent="-256032" algn="l" rtl="0">
              <a:lnSpc>
                <a:spcPct val="80000"/>
              </a:lnSpc>
              <a:spcBef>
                <a:spcPts val="400"/>
              </a:spcBef>
              <a:spcAft>
                <a:spcPts val="0"/>
              </a:spcAft>
              <a:buSzPts val="1503"/>
              <a:buFont typeface="Noto Sans Symbols"/>
              <a:buNone/>
            </a:pPr>
            <a:r>
              <a:rPr lang="en-GB" sz="2210"/>
              <a:t>WAV		Waveform Audio File Format</a:t>
            </a:r>
            <a:endParaRPr/>
          </a:p>
          <a:p>
            <a:pPr marL="365760" lvl="0" indent="-256032" algn="l" rtl="0">
              <a:lnSpc>
                <a:spcPct val="80000"/>
              </a:lnSpc>
              <a:spcBef>
                <a:spcPts val="400"/>
              </a:spcBef>
              <a:spcAft>
                <a:spcPts val="0"/>
              </a:spcAft>
              <a:buSzPts val="1387"/>
              <a:buFont typeface="Noto Sans Symbols"/>
              <a:buNone/>
            </a:pPr>
            <a:endParaRPr sz="2040"/>
          </a:p>
          <a:p>
            <a:pPr marL="365760" lvl="0" indent="-256032" algn="l" rtl="0">
              <a:lnSpc>
                <a:spcPct val="80000"/>
              </a:lnSpc>
              <a:spcBef>
                <a:spcPts val="400"/>
              </a:spcBef>
              <a:spcAft>
                <a:spcPts val="0"/>
              </a:spcAft>
              <a:buSzPts val="1387"/>
              <a:buFont typeface="Noto Sans Symbols"/>
              <a:buNone/>
            </a:pPr>
            <a:r>
              <a:rPr lang="en-GB" sz="2040"/>
              <a:t>	</a:t>
            </a:r>
            <a:endParaRPr sz="2040"/>
          </a:p>
        </p:txBody>
      </p:sp>
      <p:sp>
        <p:nvSpPr>
          <p:cNvPr id="395" name="Google Shape;395;p48"/>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File Type Extensions – Activity 3</a:t>
            </a:r>
            <a:endParaRPr sz="369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9"/>
          <p:cNvSpPr txBox="1">
            <a:spLocks noGrp="1"/>
          </p:cNvSpPr>
          <p:nvPr>
            <p:ph type="body" idx="1"/>
          </p:nvPr>
        </p:nvSpPr>
        <p:spPr>
          <a:xfrm>
            <a:off x="457200" y="1125538"/>
            <a:ext cx="8229600" cy="488156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Font typeface="Noto Sans Symbols"/>
              <a:buNone/>
            </a:pPr>
            <a:r>
              <a:rPr lang="en-GB" sz="2400"/>
              <a:t>PDF		Portable Document Format</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TXT		Text Document</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CSV		Comma Separated Values File</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RTF		Rich Text File</a:t>
            </a:r>
            <a:endParaRPr/>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r>
              <a:rPr lang="en-GB" sz="2400"/>
              <a:t>	</a:t>
            </a:r>
            <a:endParaRPr/>
          </a:p>
        </p:txBody>
      </p:sp>
      <p:sp>
        <p:nvSpPr>
          <p:cNvPr id="401" name="Google Shape;401;p49"/>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File Type Extensions – Activity 5</a:t>
            </a:r>
            <a:endParaRPr sz="369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0"/>
          <p:cNvSpPr txBox="1">
            <a:spLocks noGrp="1"/>
          </p:cNvSpPr>
          <p:nvPr>
            <p:ph type="body" idx="1"/>
          </p:nvPr>
        </p:nvSpPr>
        <p:spPr>
          <a:xfrm>
            <a:off x="457200" y="1125538"/>
            <a:ext cx="8229600" cy="488156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endParaRPr sz="2400"/>
          </a:p>
          <a:p>
            <a:pPr marL="365125" lvl="0" indent="-255587" algn="l" rtl="0">
              <a:spcBef>
                <a:spcPts val="400"/>
              </a:spcBef>
              <a:spcAft>
                <a:spcPts val="0"/>
              </a:spcAft>
              <a:buSzPts val="1632"/>
              <a:buFont typeface="Noto Sans Symbols"/>
              <a:buNone/>
            </a:pPr>
            <a:endParaRPr sz="2400"/>
          </a:p>
        </p:txBody>
      </p:sp>
      <p:sp>
        <p:nvSpPr>
          <p:cNvPr id="408" name="Google Shape;408;p50"/>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Can you guess the file extension?</a:t>
            </a:r>
            <a:endParaRPr sz="3690"/>
          </a:p>
        </p:txBody>
      </p:sp>
      <p:sp>
        <p:nvSpPr>
          <p:cNvPr id="409" name="Google Shape;409;p50"/>
          <p:cNvSpPr/>
          <p:nvPr/>
        </p:nvSpPr>
        <p:spPr>
          <a:xfrm>
            <a:off x="611188" y="1125538"/>
            <a:ext cx="3529012" cy="2232025"/>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0" i="0" u="none" strike="noStrike" cap="none">
                <a:solidFill>
                  <a:schemeClr val="lt1"/>
                </a:solidFill>
                <a:latin typeface="Lucida Sans"/>
                <a:ea typeface="Lucida Sans"/>
                <a:cs typeface="Lucida Sans"/>
                <a:sym typeface="Lucida Sans"/>
              </a:rPr>
              <a:t>Large raster file referred to as a bitmap image</a:t>
            </a:r>
            <a:br>
              <a:rPr lang="en-GB" sz="1600" b="0" i="0" u="none" strike="noStrike" cap="none">
                <a:solidFill>
                  <a:schemeClr val="lt1"/>
                </a:solidFill>
                <a:latin typeface="Lucida Sans"/>
                <a:ea typeface="Lucida Sans"/>
                <a:cs typeface="Lucida Sans"/>
                <a:sym typeface="Lucida Sans"/>
              </a:rPr>
            </a:br>
            <a:r>
              <a:rPr lang="en-GB" sz="1600" b="0" i="0" u="none" strike="noStrike" cap="none">
                <a:solidFill>
                  <a:schemeClr val="lt1"/>
                </a:solidFill>
                <a:latin typeface="Lucida Sans"/>
                <a:ea typeface="Lucida Sans"/>
                <a:cs typeface="Lucida Sans"/>
                <a:sym typeface="Lucida Sans"/>
              </a:rPr>
              <a:t>Made up of tiny pixels</a:t>
            </a:r>
            <a:br>
              <a:rPr lang="en-GB" sz="1600" b="0" i="0" u="none" strike="noStrike" cap="none">
                <a:solidFill>
                  <a:schemeClr val="lt1"/>
                </a:solidFill>
                <a:latin typeface="Lucida Sans"/>
                <a:ea typeface="Lucida Sans"/>
                <a:cs typeface="Lucida Sans"/>
                <a:sym typeface="Lucida Sans"/>
              </a:rPr>
            </a:br>
            <a:r>
              <a:rPr lang="en-GB" sz="1600" b="0" i="0" u="none" strike="noStrike" cap="none">
                <a:solidFill>
                  <a:schemeClr val="lt1"/>
                </a:solidFill>
                <a:latin typeface="Lucida Sans"/>
                <a:ea typeface="Lucida Sans"/>
                <a:cs typeface="Lucida Sans"/>
                <a:sym typeface="Lucida Sans"/>
              </a:rPr>
              <a:t>Formatting maintained across devices </a:t>
            </a:r>
            <a:br>
              <a:rPr lang="en-GB" sz="1600" b="0" i="0" u="none" strike="noStrike" cap="none">
                <a:solidFill>
                  <a:schemeClr val="lt1"/>
                </a:solidFill>
                <a:latin typeface="Lucida Sans"/>
                <a:ea typeface="Lucida Sans"/>
                <a:cs typeface="Lucida Sans"/>
                <a:sym typeface="Lucida Sans"/>
              </a:rPr>
            </a:br>
            <a:r>
              <a:rPr lang="en-GB" sz="1600" b="0" i="0" u="none" strike="noStrike" cap="none">
                <a:solidFill>
                  <a:schemeClr val="lt1"/>
                </a:solidFill>
                <a:latin typeface="Lucida Sans"/>
                <a:ea typeface="Lucida Sans"/>
                <a:cs typeface="Lucida Sans"/>
                <a:sym typeface="Lucida Sans"/>
              </a:rPr>
              <a:t>Can be compressed to reduce file size</a:t>
            </a:r>
            <a:br>
              <a:rPr lang="en-GB" sz="1600" b="0" i="0" u="none" strike="noStrike" cap="none">
                <a:solidFill>
                  <a:schemeClr val="lt1"/>
                </a:solidFill>
                <a:latin typeface="Lucida Sans"/>
                <a:ea typeface="Lucida Sans"/>
                <a:cs typeface="Lucida Sans"/>
                <a:sym typeface="Lucida Sans"/>
              </a:rPr>
            </a:br>
            <a:r>
              <a:rPr lang="en-GB" sz="1600" b="0" i="0" u="none" strike="noStrike" cap="none">
                <a:solidFill>
                  <a:schemeClr val="lt1"/>
                </a:solidFill>
                <a:latin typeface="Lucida Sans"/>
                <a:ea typeface="Lucida Sans"/>
                <a:cs typeface="Lucida Sans"/>
                <a:sym typeface="Lucida Sans"/>
              </a:rPr>
              <a:t>Does not lose its quality</a:t>
            </a:r>
            <a:br>
              <a:rPr lang="en-GB" sz="1600" b="0" i="0" u="none" strike="noStrike" cap="none">
                <a:solidFill>
                  <a:schemeClr val="lt1"/>
                </a:solidFill>
                <a:latin typeface="Lucida Sans"/>
                <a:ea typeface="Lucida Sans"/>
                <a:cs typeface="Lucida Sans"/>
                <a:sym typeface="Lucida Sans"/>
              </a:rPr>
            </a:br>
            <a:endParaRPr sz="1600" b="0" i="0" u="none" strike="noStrike" cap="none">
              <a:solidFill>
                <a:schemeClr val="lt1"/>
              </a:solidFill>
              <a:latin typeface="Lucida Sans"/>
              <a:ea typeface="Lucida Sans"/>
              <a:cs typeface="Lucida Sans"/>
              <a:sym typeface="Lucida Sans"/>
            </a:endParaRPr>
          </a:p>
        </p:txBody>
      </p:sp>
      <p:sp>
        <p:nvSpPr>
          <p:cNvPr id="410" name="Google Shape;410;p50"/>
          <p:cNvSpPr/>
          <p:nvPr/>
        </p:nvSpPr>
        <p:spPr>
          <a:xfrm>
            <a:off x="4787900" y="1125538"/>
            <a:ext cx="3744913" cy="1943100"/>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0" i="0" u="none" strike="noStrike" cap="none">
                <a:solidFill>
                  <a:schemeClr val="lt1"/>
                </a:solidFill>
                <a:latin typeface="Lucida Sans"/>
                <a:ea typeface="Lucida Sans"/>
                <a:cs typeface="Lucida Sans"/>
                <a:sym typeface="Lucida Sans"/>
              </a:rPr>
              <a:t>File format used for compressing audio</a:t>
            </a:r>
            <a:br>
              <a:rPr lang="en-GB" sz="1600" b="0" i="0" u="none" strike="noStrike" cap="none">
                <a:solidFill>
                  <a:schemeClr val="lt1"/>
                </a:solidFill>
                <a:latin typeface="Lucida Sans"/>
                <a:ea typeface="Lucida Sans"/>
                <a:cs typeface="Lucida Sans"/>
                <a:sym typeface="Lucida Sans"/>
              </a:rPr>
            </a:br>
            <a:r>
              <a:rPr lang="en-GB" sz="1600" b="0" i="0" u="none" strike="noStrike" cap="none">
                <a:solidFill>
                  <a:schemeClr val="lt1"/>
                </a:solidFill>
                <a:latin typeface="Lucida Sans"/>
                <a:ea typeface="Lucida Sans"/>
                <a:cs typeface="Lucida Sans"/>
                <a:sym typeface="Lucida Sans"/>
              </a:rPr>
              <a:t>Relatively small file size, but retains quality</a:t>
            </a:r>
            <a:endParaRPr/>
          </a:p>
          <a:p>
            <a:pPr marL="0" marR="0" lvl="0" indent="0" algn="ctr" rtl="0">
              <a:spcBef>
                <a:spcPts val="0"/>
              </a:spcBef>
              <a:spcAft>
                <a:spcPts val="0"/>
              </a:spcAft>
              <a:buNone/>
            </a:pPr>
            <a:r>
              <a:rPr lang="en-GB" sz="1600" b="0" i="0" u="none" strike="noStrike" cap="none">
                <a:solidFill>
                  <a:schemeClr val="lt1"/>
                </a:solidFill>
                <a:latin typeface="Lucida Sans"/>
                <a:ea typeface="Lucida Sans"/>
                <a:cs typeface="Lucida Sans"/>
                <a:sym typeface="Lucida Sans"/>
              </a:rPr>
              <a:t>Most popular for downloading music</a:t>
            </a:r>
            <a:endParaRPr/>
          </a:p>
        </p:txBody>
      </p:sp>
      <p:sp>
        <p:nvSpPr>
          <p:cNvPr id="411" name="Google Shape;411;p50"/>
          <p:cNvSpPr/>
          <p:nvPr/>
        </p:nvSpPr>
        <p:spPr>
          <a:xfrm>
            <a:off x="250825" y="3933825"/>
            <a:ext cx="4537075" cy="1223963"/>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Originally designed for streaming</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Smallest video files over the web</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Small file size also decreases the quality</a:t>
            </a:r>
            <a:endParaRPr/>
          </a:p>
        </p:txBody>
      </p:sp>
      <p:sp>
        <p:nvSpPr>
          <p:cNvPr id="412" name="Google Shape;412;p50"/>
          <p:cNvSpPr/>
          <p:nvPr/>
        </p:nvSpPr>
        <p:spPr>
          <a:xfrm>
            <a:off x="5364163" y="3357563"/>
            <a:ext cx="3168650" cy="2808287"/>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Developed by Adobe, viewable using Acrobat Reader</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Can be created from a range of files e.g. Word</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PDF smaller than original file</a:t>
            </a:r>
            <a:br>
              <a:rPr lang="en-GB" sz="1800" b="0" i="0" u="none" strike="noStrike" cap="none">
                <a:solidFill>
                  <a:schemeClr val="lt1"/>
                </a:solidFill>
                <a:latin typeface="Lucida Sans"/>
                <a:ea typeface="Lucida Sans"/>
                <a:cs typeface="Lucida Sans"/>
                <a:sym typeface="Lucida Sans"/>
              </a:rPr>
            </a:br>
            <a:r>
              <a:rPr lang="en-GB" sz="1800" b="0" i="0" u="none" strike="noStrike" cap="none">
                <a:solidFill>
                  <a:schemeClr val="lt1"/>
                </a:solidFill>
                <a:latin typeface="Lucida Sans"/>
                <a:ea typeface="Lucida Sans"/>
                <a:cs typeface="Lucida Sans"/>
                <a:sym typeface="Lucida Sans"/>
              </a:rPr>
              <a:t>Transferrable onto most systems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10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1"/>
                                        </p:tgtEl>
                                        <p:attrNameLst>
                                          <p:attrName>style.visibility</p:attrName>
                                        </p:attrNameLst>
                                      </p:cBhvr>
                                      <p:to>
                                        <p:strVal val="visible"/>
                                      </p:to>
                                    </p:set>
                                    <p:animEffect transition="in" filter="fade">
                                      <p:cBhvr>
                                        <p:cTn id="17" dur="1000"/>
                                        <p:tgtEl>
                                          <p:spTgt spid="4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2"/>
                                        </p:tgtEl>
                                        <p:attrNameLst>
                                          <p:attrName>style.visibility</p:attrName>
                                        </p:attrNameLst>
                                      </p:cBhvr>
                                      <p:to>
                                        <p:strVal val="visible"/>
                                      </p:to>
                                    </p:set>
                                    <p:animEffect transition="in" filter="fade">
                                      <p:cBhvr>
                                        <p:cTn id="22"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1"/>
          <p:cNvSpPr txBox="1">
            <a:spLocks noGrp="1"/>
          </p:cNvSpPr>
          <p:nvPr>
            <p:ph type="body" idx="1"/>
          </p:nvPr>
        </p:nvSpPr>
        <p:spPr>
          <a:xfrm>
            <a:off x="457200" y="1196975"/>
            <a:ext cx="8229600" cy="3887788"/>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994"/>
              <a:buFont typeface="Noto Sans Symbols"/>
              <a:buNone/>
            </a:pPr>
            <a:r>
              <a:rPr lang="en-GB" sz="1462" b="1"/>
              <a:t>KEY FACTS</a:t>
            </a:r>
            <a:endParaRPr/>
          </a:p>
          <a:p>
            <a:pPr marL="365760" lvl="0" indent="-256032" algn="l" rtl="0">
              <a:lnSpc>
                <a:spcPct val="80000"/>
              </a:lnSpc>
              <a:spcBef>
                <a:spcPts val="400"/>
              </a:spcBef>
              <a:spcAft>
                <a:spcPts val="0"/>
              </a:spcAft>
              <a:buSzPts val="994"/>
              <a:buFont typeface="Noto Sans Symbols"/>
              <a:buNone/>
            </a:pPr>
            <a:r>
              <a:rPr lang="en-GB" sz="1462" b="1"/>
              <a:t>Sometimes files need to be converted to another format.  Reasons may include: </a:t>
            </a:r>
            <a:br>
              <a:rPr lang="en-GB" sz="1462" b="1"/>
            </a:br>
            <a:r>
              <a:rPr lang="en-GB" sz="1462"/>
              <a:t>- to allow viewing on a different software application </a:t>
            </a:r>
            <a:br>
              <a:rPr lang="en-GB" sz="1462"/>
            </a:br>
            <a:r>
              <a:rPr lang="en-GB" sz="1462"/>
              <a:t>- to compress the file into a smaller size</a:t>
            </a:r>
            <a:br>
              <a:rPr lang="en-GB" sz="1462"/>
            </a:br>
            <a:r>
              <a:rPr lang="en-GB" sz="1462"/>
              <a:t>- to convert an old file into a more modern format</a:t>
            </a:r>
            <a:br>
              <a:rPr lang="en-GB" sz="1462"/>
            </a:br>
            <a:r>
              <a:rPr lang="en-GB" sz="1462"/>
              <a:t>- to transfer a file onto a different storage medium </a:t>
            </a:r>
            <a:br>
              <a:rPr lang="en-GB" sz="1462"/>
            </a:br>
            <a:r>
              <a:rPr lang="en-GB" sz="1462"/>
              <a:t>- so that it is more suitable for the web or to send via. email</a:t>
            </a:r>
            <a:endParaRPr/>
          </a:p>
          <a:p>
            <a:pPr marL="365760" lvl="0" indent="-256032" algn="l" rtl="0">
              <a:lnSpc>
                <a:spcPct val="80000"/>
              </a:lnSpc>
              <a:spcBef>
                <a:spcPts val="400"/>
              </a:spcBef>
              <a:spcAft>
                <a:spcPts val="0"/>
              </a:spcAft>
              <a:buSzPts val="994"/>
              <a:buFont typeface="Noto Sans Symbols"/>
              <a:buNone/>
            </a:pPr>
            <a:r>
              <a:rPr lang="en-GB" sz="1462" b="1"/>
              <a:t>Special software may required to perform this operation </a:t>
            </a:r>
            <a:br>
              <a:rPr lang="en-GB" sz="1462" b="1"/>
            </a:br>
            <a:r>
              <a:rPr lang="en-GB" sz="1462"/>
              <a:t>e.g. 7-Zip, IZArc,</a:t>
            </a:r>
            <a:r>
              <a:rPr lang="en-GB" sz="1462" b="1"/>
              <a:t> </a:t>
            </a:r>
            <a:r>
              <a:rPr lang="en-GB" sz="1462"/>
              <a:t>WinRar</a:t>
            </a:r>
            <a:endParaRPr sz="1462" b="1"/>
          </a:p>
          <a:p>
            <a:pPr marL="365760" lvl="0" indent="-256032" algn="l" rtl="0">
              <a:lnSpc>
                <a:spcPct val="80000"/>
              </a:lnSpc>
              <a:spcBef>
                <a:spcPts val="400"/>
              </a:spcBef>
              <a:spcAft>
                <a:spcPts val="0"/>
              </a:spcAft>
              <a:buSzPts val="994"/>
              <a:buFont typeface="Noto Sans Symbols"/>
              <a:buNone/>
            </a:pPr>
            <a:endParaRPr sz="1462" b="1"/>
          </a:p>
          <a:p>
            <a:pPr marL="365760" lvl="0" indent="-256032" algn="l" rtl="0">
              <a:lnSpc>
                <a:spcPct val="80000"/>
              </a:lnSpc>
              <a:spcBef>
                <a:spcPts val="400"/>
              </a:spcBef>
              <a:spcAft>
                <a:spcPts val="0"/>
              </a:spcAft>
              <a:buSzPts val="994"/>
              <a:buFont typeface="Noto Sans Symbols"/>
              <a:buNone/>
            </a:pPr>
            <a:r>
              <a:rPr lang="en-GB" sz="1462" b="1"/>
              <a:t>Data compression</a:t>
            </a:r>
            <a:br>
              <a:rPr lang="en-GB" sz="1462" b="1"/>
            </a:br>
            <a:r>
              <a:rPr lang="en-GB" sz="1462"/>
              <a:t>Data compression involves storing a file in a format that takes up less space </a:t>
            </a:r>
            <a:br>
              <a:rPr lang="en-GB" sz="1462"/>
            </a:br>
            <a:r>
              <a:rPr lang="en-GB" sz="1462"/>
              <a:t>Data compression can be done by either using compression tools or by saving the file in a different format, where the option is available.  Key attributes of images will be changed.</a:t>
            </a:r>
            <a:endParaRPr/>
          </a:p>
          <a:p>
            <a:pPr marL="365760" lvl="0" indent="-256032" algn="l" rtl="0">
              <a:lnSpc>
                <a:spcPct val="80000"/>
              </a:lnSpc>
              <a:spcBef>
                <a:spcPts val="400"/>
              </a:spcBef>
              <a:spcAft>
                <a:spcPts val="0"/>
              </a:spcAft>
              <a:buSzPts val="530"/>
              <a:buFont typeface="Noto Sans Symbols"/>
              <a:buNone/>
            </a:pPr>
            <a:r>
              <a:rPr lang="en-GB" sz="780"/>
              <a:t/>
            </a:r>
            <a:br>
              <a:rPr lang="en-GB" sz="780"/>
            </a:br>
            <a:endParaRPr sz="780" b="1"/>
          </a:p>
        </p:txBody>
      </p:sp>
      <p:sp>
        <p:nvSpPr>
          <p:cNvPr id="418" name="Google Shape;418;p51"/>
          <p:cNvSpPr txBox="1">
            <a:spLocks noGrp="1"/>
          </p:cNvSpPr>
          <p:nvPr>
            <p:ph type="title"/>
          </p:nvPr>
        </p:nvSpPr>
        <p:spPr>
          <a:xfrm>
            <a:off x="457200" y="274638"/>
            <a:ext cx="8003232"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File Transfer and Compression</a:t>
            </a:r>
            <a:endParaRPr/>
          </a:p>
        </p:txBody>
      </p:sp>
      <p:sp>
        <p:nvSpPr>
          <p:cNvPr id="419" name="Google Shape;419;p51"/>
          <p:cNvSpPr/>
          <p:nvPr/>
        </p:nvSpPr>
        <p:spPr>
          <a:xfrm>
            <a:off x="6659563" y="4652963"/>
            <a:ext cx="1873250" cy="1223962"/>
          </a:xfrm>
          <a:prstGeom prst="wedgeEllipseCallout">
            <a:avLst>
              <a:gd name="adj1" fmla="val -27744"/>
              <a:gd name="adj2" fmla="val 63998"/>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Activities Page 23</a:t>
            </a:r>
            <a:endParaRPr/>
          </a:p>
        </p:txBody>
      </p:sp>
      <p:sp>
        <p:nvSpPr>
          <p:cNvPr id="420" name="Google Shape;420;p51"/>
          <p:cNvSpPr txBox="1"/>
          <p:nvPr/>
        </p:nvSpPr>
        <p:spPr>
          <a:xfrm>
            <a:off x="1476375" y="4581525"/>
            <a:ext cx="4535488"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chemeClr val="dk1"/>
                </a:solidFill>
                <a:latin typeface="Lucida Sans"/>
                <a:ea typeface="Lucida Sans"/>
                <a:cs typeface="Lucida Sans"/>
                <a:sym typeface="Lucida Sans"/>
              </a:rPr>
              <a:t>Website Research</a:t>
            </a:r>
            <a:endParaRPr/>
          </a:p>
          <a:p>
            <a:pPr marL="0" marR="0" lvl="0" indent="0" algn="l" rtl="0">
              <a:spcBef>
                <a:spcPts val="0"/>
              </a:spcBef>
              <a:spcAft>
                <a:spcPts val="0"/>
              </a:spcAft>
              <a:buNone/>
            </a:pPr>
            <a:r>
              <a:rPr lang="en-GB" sz="1800" b="1" i="0" u="sng" strike="noStrike" cap="none">
                <a:solidFill>
                  <a:schemeClr val="hlink"/>
                </a:solidFill>
                <a:latin typeface="Lucida Sans"/>
                <a:ea typeface="Lucida Sans"/>
                <a:cs typeface="Lucida Sans"/>
                <a:sym typeface="Lucida Sans"/>
                <a:hlinkClick r:id="rId3"/>
              </a:rPr>
              <a:t>http://www.bbc.co.uk/education</a:t>
            </a:r>
            <a:endParaRPr sz="1800" b="1"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GB" sz="1800" b="1" i="0" u="none" strike="noStrike" cap="none">
                <a:solidFill>
                  <a:schemeClr val="dk1"/>
                </a:solidFill>
                <a:latin typeface="Lucida Sans"/>
                <a:ea typeface="Lucida Sans"/>
                <a:cs typeface="Lucida Sans"/>
                <a:sym typeface="Lucida Sans"/>
              </a:rPr>
              <a:t>I am sure you can find other relevant websites through a GOOGLE search</a:t>
            </a:r>
            <a:endParaRPr sz="1800" b="1"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800" b="1" i="0" u="none" strike="noStrike" cap="none">
              <a:solidFill>
                <a:schemeClr val="dk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457200" y="273050"/>
            <a:ext cx="4330824"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Joe’s Bakery</a:t>
            </a:r>
            <a:endParaRPr/>
          </a:p>
        </p:txBody>
      </p:sp>
      <p:sp>
        <p:nvSpPr>
          <p:cNvPr id="129" name="Google Shape;129;p16"/>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Information</a:t>
            </a:r>
            <a:endParaRPr/>
          </a:p>
        </p:txBody>
      </p:sp>
      <p:sp>
        <p:nvSpPr>
          <p:cNvPr id="130" name="Google Shape;130;p16"/>
          <p:cNvSpPr txBox="1">
            <a:spLocks noGrp="1"/>
          </p:cNvSpPr>
          <p:nvPr>
            <p:ph type="body" idx="2"/>
          </p:nvPr>
        </p:nvSpPr>
        <p:spPr>
          <a:xfrm>
            <a:off x="4645025"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Decisions</a:t>
            </a:r>
            <a:endParaRPr/>
          </a:p>
        </p:txBody>
      </p:sp>
      <p:sp>
        <p:nvSpPr>
          <p:cNvPr id="131" name="Google Shape;131;p16"/>
          <p:cNvSpPr txBox="1">
            <a:spLocks noGrp="1"/>
          </p:cNvSpPr>
          <p:nvPr>
            <p:ph type="body" idx="3"/>
          </p:nvPr>
        </p:nvSpPr>
        <p:spPr>
          <a:xfrm>
            <a:off x="457200" y="1444625"/>
            <a:ext cx="4040188"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Font typeface="Noto Sans Symbols"/>
              <a:buNone/>
            </a:pPr>
            <a:r>
              <a:rPr lang="en-GB" sz="2000"/>
              <a:t>Monday 180 Units food sold</a:t>
            </a:r>
            <a:endParaRPr/>
          </a:p>
          <a:p>
            <a:pPr marL="365125" lvl="0" indent="-255587" algn="l" rtl="0">
              <a:spcBef>
                <a:spcPts val="400"/>
              </a:spcBef>
              <a:spcAft>
                <a:spcPts val="0"/>
              </a:spcAft>
              <a:buSzPts val="1360"/>
              <a:buFont typeface="Noto Sans Symbols"/>
              <a:buNone/>
            </a:pPr>
            <a:r>
              <a:rPr lang="en-GB" sz="2000"/>
              <a:t>Tuesday 120 Units food sold</a:t>
            </a:r>
            <a:endParaRPr/>
          </a:p>
          <a:p>
            <a:pPr marL="365125" lvl="0" indent="-255587" algn="l" rtl="0">
              <a:spcBef>
                <a:spcPts val="400"/>
              </a:spcBef>
              <a:spcAft>
                <a:spcPts val="0"/>
              </a:spcAft>
              <a:buSzPts val="1360"/>
              <a:buFont typeface="Noto Sans Symbols"/>
              <a:buNone/>
            </a:pPr>
            <a:r>
              <a:rPr lang="en-GB" sz="2000"/>
              <a:t>Wednesday 80 Units food sold</a:t>
            </a:r>
            <a:endParaRPr/>
          </a:p>
          <a:p>
            <a:pPr marL="365125" lvl="0" indent="-255587" algn="l" rtl="0">
              <a:spcBef>
                <a:spcPts val="400"/>
              </a:spcBef>
              <a:spcAft>
                <a:spcPts val="0"/>
              </a:spcAft>
              <a:buSzPts val="1360"/>
              <a:buFont typeface="Noto Sans Symbols"/>
              <a:buNone/>
            </a:pPr>
            <a:r>
              <a:rPr lang="en-GB" sz="2000"/>
              <a:t>Thursday 110 Units food sold</a:t>
            </a:r>
            <a:endParaRPr/>
          </a:p>
          <a:p>
            <a:pPr marL="365125" lvl="0" indent="-255587" algn="l" rtl="0">
              <a:spcBef>
                <a:spcPts val="400"/>
              </a:spcBef>
              <a:spcAft>
                <a:spcPts val="0"/>
              </a:spcAft>
              <a:buSzPts val="1360"/>
              <a:buFont typeface="Noto Sans Symbols"/>
              <a:buNone/>
            </a:pPr>
            <a:r>
              <a:rPr lang="en-GB" sz="2000"/>
              <a:t>Friday 240 Units food sold</a:t>
            </a:r>
            <a:endParaRPr/>
          </a:p>
          <a:p>
            <a:pPr marL="365125" lvl="0" indent="-255587" algn="l" rtl="0">
              <a:spcBef>
                <a:spcPts val="400"/>
              </a:spcBef>
              <a:spcAft>
                <a:spcPts val="0"/>
              </a:spcAft>
              <a:buSzPts val="1360"/>
              <a:buFont typeface="Noto Sans Symbols"/>
              <a:buNone/>
            </a:pPr>
            <a:r>
              <a:rPr lang="en-GB" sz="2000"/>
              <a:t>Saturday 260 Units food sold</a:t>
            </a:r>
            <a:endParaRPr/>
          </a:p>
          <a:p>
            <a:pPr marL="365125" lvl="0" indent="-255587" algn="l" rtl="0">
              <a:spcBef>
                <a:spcPts val="400"/>
              </a:spcBef>
              <a:spcAft>
                <a:spcPts val="0"/>
              </a:spcAft>
              <a:buSzPts val="1360"/>
              <a:buFont typeface="Noto Sans Symbols"/>
              <a:buNone/>
            </a:pPr>
            <a:endParaRPr sz="2000"/>
          </a:p>
          <a:p>
            <a:pPr marL="365125" lvl="0" indent="-255587" algn="l" rtl="0">
              <a:spcBef>
                <a:spcPts val="400"/>
              </a:spcBef>
              <a:spcAft>
                <a:spcPts val="0"/>
              </a:spcAft>
              <a:buSzPts val="1360"/>
              <a:buFont typeface="Noto Sans Symbols"/>
              <a:buNone/>
            </a:pPr>
            <a:r>
              <a:rPr lang="en-GB" sz="2000"/>
              <a:t>Friday and Saturdays are the busiest day of the week</a:t>
            </a:r>
            <a:endParaRPr/>
          </a:p>
          <a:p>
            <a:pPr marL="365125" lvl="0" indent="-255587" algn="l" rtl="0">
              <a:spcBef>
                <a:spcPts val="400"/>
              </a:spcBef>
              <a:spcAft>
                <a:spcPts val="0"/>
              </a:spcAft>
              <a:buSzPts val="1360"/>
              <a:buFont typeface="Noto Sans Symbols"/>
              <a:buNone/>
            </a:pPr>
            <a:r>
              <a:rPr lang="en-GB" sz="2000"/>
              <a:t>Wednesday is the slowest day of the week</a:t>
            </a:r>
            <a:endParaRPr/>
          </a:p>
          <a:p>
            <a:pPr marL="365125" lvl="0" indent="-255587" algn="l" rtl="0">
              <a:spcBef>
                <a:spcPts val="400"/>
              </a:spcBef>
              <a:spcAft>
                <a:spcPts val="0"/>
              </a:spcAft>
              <a:buSzPts val="1360"/>
              <a:buFont typeface="Noto Sans Symbols"/>
              <a:buNone/>
            </a:pPr>
            <a:endParaRPr sz="2000"/>
          </a:p>
        </p:txBody>
      </p:sp>
      <p:sp>
        <p:nvSpPr>
          <p:cNvPr id="132" name="Google Shape;132;p16"/>
          <p:cNvSpPr txBox="1">
            <a:spLocks noGrp="1"/>
          </p:cNvSpPr>
          <p:nvPr>
            <p:ph type="body" idx="4"/>
          </p:nvPr>
        </p:nvSpPr>
        <p:spPr>
          <a:xfrm>
            <a:off x="4645025" y="1444625"/>
            <a:ext cx="4041775"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Font typeface="Noto Sans Symbols"/>
              <a:buNone/>
            </a:pPr>
            <a:r>
              <a:rPr lang="en-GB" sz="2000"/>
              <a:t>More staff required on busier days</a:t>
            </a:r>
            <a:endParaRPr/>
          </a:p>
          <a:p>
            <a:pPr marL="365125" lvl="0" indent="-255587" algn="l" rtl="0">
              <a:spcBef>
                <a:spcPts val="0"/>
              </a:spcBef>
              <a:spcAft>
                <a:spcPts val="0"/>
              </a:spcAft>
              <a:buSzPts val="1360"/>
              <a:buFont typeface="Noto Sans Symbols"/>
              <a:buNone/>
            </a:pPr>
            <a:endParaRPr sz="2000"/>
          </a:p>
          <a:p>
            <a:pPr marL="365125" lvl="0" indent="-255587" algn="l" rtl="0">
              <a:spcBef>
                <a:spcPts val="0"/>
              </a:spcBef>
              <a:spcAft>
                <a:spcPts val="0"/>
              </a:spcAft>
              <a:buSzPts val="1360"/>
              <a:buFont typeface="Noto Sans Symbols"/>
              <a:buNone/>
            </a:pPr>
            <a:r>
              <a:rPr lang="en-GB" sz="2000"/>
              <a:t>Baking requirements can be estimated for each day to reduce wastage</a:t>
            </a:r>
            <a:endParaRPr/>
          </a:p>
          <a:p>
            <a:pPr marL="365125" lvl="0" indent="-255587" algn="l" rtl="0">
              <a:spcBef>
                <a:spcPts val="0"/>
              </a:spcBef>
              <a:spcAft>
                <a:spcPts val="0"/>
              </a:spcAft>
              <a:buSzPts val="1360"/>
              <a:buFont typeface="Noto Sans Symbols"/>
              <a:buNone/>
            </a:pPr>
            <a:endParaRPr sz="2000"/>
          </a:p>
          <a:p>
            <a:pPr marL="365125" lvl="0" indent="-255587" algn="l" rtl="0">
              <a:spcBef>
                <a:spcPts val="0"/>
              </a:spcBef>
              <a:spcAft>
                <a:spcPts val="0"/>
              </a:spcAft>
              <a:buSzPts val="1360"/>
              <a:buFont typeface="Noto Sans Symbols"/>
              <a:buNone/>
            </a:pPr>
            <a:r>
              <a:rPr lang="en-GB" sz="2000"/>
              <a:t>Marketing e.g. Special offers could be advertised for a Wednesday to increase sales</a:t>
            </a:r>
            <a:endParaRPr/>
          </a:p>
          <a:p>
            <a:pPr marL="365125" lvl="0" indent="-255587" algn="l" rtl="0">
              <a:spcBef>
                <a:spcPts val="0"/>
              </a:spcBef>
              <a:spcAft>
                <a:spcPts val="0"/>
              </a:spcAft>
              <a:buSzPts val="1360"/>
              <a:buFont typeface="Noto Sans Symbols"/>
              <a:buNone/>
            </a:pPr>
            <a:endParaRPr sz="2000"/>
          </a:p>
        </p:txBody>
      </p:sp>
      <p:pic>
        <p:nvPicPr>
          <p:cNvPr id="133" name="Google Shape;133;p16" descr="sausage rolls.jpg"/>
          <p:cNvPicPr preferRelativeResize="0"/>
          <p:nvPr/>
        </p:nvPicPr>
        <p:blipFill rotWithShape="1">
          <a:blip r:embed="rId3">
            <a:alphaModFix/>
          </a:blip>
          <a:srcRect/>
          <a:stretch/>
        </p:blipFill>
        <p:spPr>
          <a:xfrm>
            <a:off x="7164388" y="188913"/>
            <a:ext cx="1371600" cy="1163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500"/>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Effect transition="in" filter="fade">
                                      <p:cBhvr>
                                        <p:cTn id="12" dur="500"/>
                                        <p:tgtEl>
                                          <p:spTgt spid="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xEl>
                                              <p:pRg st="2" end="2"/>
                                            </p:txEl>
                                          </p:spTgt>
                                        </p:tgtEl>
                                        <p:attrNameLst>
                                          <p:attrName>style.visibility</p:attrName>
                                        </p:attrNameLst>
                                      </p:cBhvr>
                                      <p:to>
                                        <p:strVal val="visible"/>
                                      </p:to>
                                    </p:set>
                                    <p:animEffect transition="in" filter="fade">
                                      <p:cBhvr>
                                        <p:cTn id="17" dur="500"/>
                                        <p:tgtEl>
                                          <p:spTgt spid="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xEl>
                                              <p:pRg st="3" end="3"/>
                                            </p:txEl>
                                          </p:spTgt>
                                        </p:tgtEl>
                                        <p:attrNameLst>
                                          <p:attrName>style.visibility</p:attrName>
                                        </p:attrNameLst>
                                      </p:cBhvr>
                                      <p:to>
                                        <p:strVal val="visible"/>
                                      </p:to>
                                    </p:set>
                                    <p:animEffect transition="in" filter="fade">
                                      <p:cBhvr>
                                        <p:cTn id="22" dur="500"/>
                                        <p:tgtEl>
                                          <p:spTgt spid="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xEl>
                                              <p:pRg st="4" end="4"/>
                                            </p:txEl>
                                          </p:spTgt>
                                        </p:tgtEl>
                                        <p:attrNameLst>
                                          <p:attrName>style.visibility</p:attrName>
                                        </p:attrNameLst>
                                      </p:cBhvr>
                                      <p:to>
                                        <p:strVal val="visible"/>
                                      </p:to>
                                    </p:set>
                                    <p:animEffect transition="in" filter="fade">
                                      <p:cBhvr>
                                        <p:cTn id="27" dur="500"/>
                                        <p:tgtEl>
                                          <p:spTgt spid="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1">
                                            <p:txEl>
                                              <p:pRg st="5" end="5"/>
                                            </p:txEl>
                                          </p:spTgt>
                                        </p:tgtEl>
                                        <p:attrNameLst>
                                          <p:attrName>style.visibility</p:attrName>
                                        </p:attrNameLst>
                                      </p:cBhvr>
                                      <p:to>
                                        <p:strVal val="visible"/>
                                      </p:to>
                                    </p:set>
                                    <p:animEffect transition="in" filter="fade">
                                      <p:cBhvr>
                                        <p:cTn id="32" dur="500"/>
                                        <p:tgtEl>
                                          <p:spTgt spid="1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1">
                                            <p:txEl>
                                              <p:pRg st="6" end="6"/>
                                            </p:txEl>
                                          </p:spTgt>
                                        </p:tgtEl>
                                        <p:attrNameLst>
                                          <p:attrName>style.visibility</p:attrName>
                                        </p:attrNameLst>
                                      </p:cBhvr>
                                      <p:to>
                                        <p:strVal val="visible"/>
                                      </p:to>
                                    </p:set>
                                    <p:animEffect transition="in" filter="fade">
                                      <p:cBhvr>
                                        <p:cTn id="37" dur="500"/>
                                        <p:tgtEl>
                                          <p:spTgt spid="1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1">
                                            <p:txEl>
                                              <p:pRg st="7" end="7"/>
                                            </p:txEl>
                                          </p:spTgt>
                                        </p:tgtEl>
                                        <p:attrNameLst>
                                          <p:attrName>style.visibility</p:attrName>
                                        </p:attrNameLst>
                                      </p:cBhvr>
                                      <p:to>
                                        <p:strVal val="visible"/>
                                      </p:to>
                                    </p:set>
                                    <p:animEffect transition="in" filter="fade">
                                      <p:cBhvr>
                                        <p:cTn id="42" dur="500"/>
                                        <p:tgtEl>
                                          <p:spTgt spid="1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1">
                                            <p:txEl>
                                              <p:pRg st="8" end="8"/>
                                            </p:txEl>
                                          </p:spTgt>
                                        </p:tgtEl>
                                        <p:attrNameLst>
                                          <p:attrName>style.visibility</p:attrName>
                                        </p:attrNameLst>
                                      </p:cBhvr>
                                      <p:to>
                                        <p:strVal val="visible"/>
                                      </p:to>
                                    </p:set>
                                    <p:animEffect transition="in" filter="fade">
                                      <p:cBhvr>
                                        <p:cTn id="47" dur="500"/>
                                        <p:tgtEl>
                                          <p:spTgt spid="1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1">
                                            <p:txEl>
                                              <p:pRg st="9" end="9"/>
                                            </p:txEl>
                                          </p:spTgt>
                                        </p:tgtEl>
                                        <p:attrNameLst>
                                          <p:attrName>style.visibility</p:attrName>
                                        </p:attrNameLst>
                                      </p:cBhvr>
                                      <p:to>
                                        <p:strVal val="visible"/>
                                      </p:to>
                                    </p:set>
                                    <p:animEffect transition="in" filter="fade">
                                      <p:cBhvr>
                                        <p:cTn id="52" dur="500"/>
                                        <p:tgtEl>
                                          <p:spTgt spid="1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2">
                                            <p:txEl>
                                              <p:pRg st="0" end="0"/>
                                            </p:txEl>
                                          </p:spTgt>
                                        </p:tgtEl>
                                        <p:attrNameLst>
                                          <p:attrName>style.visibility</p:attrName>
                                        </p:attrNameLst>
                                      </p:cBhvr>
                                      <p:to>
                                        <p:strVal val="visible"/>
                                      </p:to>
                                    </p:set>
                                    <p:animEffect transition="in" filter="fade">
                                      <p:cBhvr>
                                        <p:cTn id="57" dur="500"/>
                                        <p:tgtEl>
                                          <p:spTgt spid="1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2">
                                            <p:txEl>
                                              <p:pRg st="1" end="1"/>
                                            </p:txEl>
                                          </p:spTgt>
                                        </p:tgtEl>
                                        <p:attrNameLst>
                                          <p:attrName>style.visibility</p:attrName>
                                        </p:attrNameLst>
                                      </p:cBhvr>
                                      <p:to>
                                        <p:strVal val="visible"/>
                                      </p:to>
                                    </p:set>
                                    <p:animEffect transition="in" filter="fade">
                                      <p:cBhvr>
                                        <p:cTn id="62" dur="500"/>
                                        <p:tgtEl>
                                          <p:spTgt spid="13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2">
                                            <p:txEl>
                                              <p:pRg st="2" end="2"/>
                                            </p:txEl>
                                          </p:spTgt>
                                        </p:tgtEl>
                                        <p:attrNameLst>
                                          <p:attrName>style.visibility</p:attrName>
                                        </p:attrNameLst>
                                      </p:cBhvr>
                                      <p:to>
                                        <p:strVal val="visible"/>
                                      </p:to>
                                    </p:set>
                                    <p:animEffect transition="in" filter="fade">
                                      <p:cBhvr>
                                        <p:cTn id="67" dur="500"/>
                                        <p:tgtEl>
                                          <p:spTgt spid="13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2">
                                            <p:txEl>
                                              <p:pRg st="3" end="3"/>
                                            </p:txEl>
                                          </p:spTgt>
                                        </p:tgtEl>
                                        <p:attrNameLst>
                                          <p:attrName>style.visibility</p:attrName>
                                        </p:attrNameLst>
                                      </p:cBhvr>
                                      <p:to>
                                        <p:strVal val="visible"/>
                                      </p:to>
                                    </p:set>
                                    <p:animEffect transition="in" filter="fade">
                                      <p:cBhvr>
                                        <p:cTn id="72" dur="500"/>
                                        <p:tgtEl>
                                          <p:spTgt spid="13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2">
                                            <p:txEl>
                                              <p:pRg st="4" end="4"/>
                                            </p:txEl>
                                          </p:spTgt>
                                        </p:tgtEl>
                                        <p:attrNameLst>
                                          <p:attrName>style.visibility</p:attrName>
                                        </p:attrNameLst>
                                      </p:cBhvr>
                                      <p:to>
                                        <p:strVal val="visible"/>
                                      </p:to>
                                    </p:set>
                                    <p:animEffect transition="in" filter="fade">
                                      <p:cBhvr>
                                        <p:cTn id="77" dur="500"/>
                                        <p:tgtEl>
                                          <p:spTgt spid="132">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2">
                                            <p:txEl>
                                              <p:pRg st="5" end="5"/>
                                            </p:txEl>
                                          </p:spTgt>
                                        </p:tgtEl>
                                        <p:attrNameLst>
                                          <p:attrName>style.visibility</p:attrName>
                                        </p:attrNameLst>
                                      </p:cBhvr>
                                      <p:to>
                                        <p:strVal val="visible"/>
                                      </p:to>
                                    </p:set>
                                    <p:animEffect transition="in" filter="fade">
                                      <p:cBhvr>
                                        <p:cTn id="82" dur="500"/>
                                        <p:tgtEl>
                                          <p:spTgt spid="1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52"/>
          <p:cNvPicPr preferRelativeResize="0">
            <a:picLocks noGrp="1"/>
          </p:cNvPicPr>
          <p:nvPr>
            <p:ph type="body" idx="1"/>
          </p:nvPr>
        </p:nvPicPr>
        <p:blipFill rotWithShape="1">
          <a:blip r:embed="rId3">
            <a:alphaModFix/>
          </a:blip>
          <a:srcRect l="27206" t="25841" r="28116" b="13376"/>
          <a:stretch/>
        </p:blipFill>
        <p:spPr>
          <a:xfrm>
            <a:off x="900113" y="1258888"/>
            <a:ext cx="7272337" cy="3825875"/>
          </a:xfrm>
          <a:prstGeom prst="rect">
            <a:avLst/>
          </a:prstGeom>
          <a:noFill/>
          <a:ln>
            <a:noFill/>
          </a:ln>
        </p:spPr>
      </p:pic>
      <p:sp>
        <p:nvSpPr>
          <p:cNvPr id="426" name="Google Shape;426;p52"/>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Data Compression</a:t>
            </a:r>
            <a:endParaRPr/>
          </a:p>
        </p:txBody>
      </p:sp>
      <p:sp>
        <p:nvSpPr>
          <p:cNvPr id="427" name="Google Shape;427;p52"/>
          <p:cNvSpPr txBox="1"/>
          <p:nvPr/>
        </p:nvSpPr>
        <p:spPr>
          <a:xfrm>
            <a:off x="5148263" y="5516563"/>
            <a:ext cx="2663825"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sng" strike="noStrike" cap="none">
                <a:solidFill>
                  <a:schemeClr val="hlink"/>
                </a:solidFill>
                <a:latin typeface="Lucida Sans"/>
                <a:ea typeface="Lucida Sans"/>
                <a:cs typeface="Lucida Sans"/>
                <a:sym typeface="Lucida Sans"/>
                <a:hlinkClick r:id="rId4"/>
              </a:rPr>
              <a:t>Data Compression</a:t>
            </a:r>
            <a:endParaRPr sz="1800">
              <a:solidFill>
                <a:schemeClr val="dk1"/>
              </a:solidFill>
              <a:latin typeface="Lucida Sans"/>
              <a:ea typeface="Lucida Sans"/>
              <a:cs typeface="Lucida Sans"/>
              <a:sym typeface="Lucida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a:t>Describe the functions of system software, referring to allocating memory, storage and processing time</a:t>
            </a:r>
            <a:endParaRPr/>
          </a:p>
          <a:p>
            <a:pPr marL="365125" lvl="0" indent="-255587" algn="l" rtl="0">
              <a:spcBef>
                <a:spcPts val="400"/>
              </a:spcBef>
              <a:spcAft>
                <a:spcPts val="0"/>
              </a:spcAft>
              <a:buSzPts val="1496"/>
              <a:buChar char="🞂"/>
            </a:pPr>
            <a:r>
              <a:rPr lang="en-GB" sz="2200"/>
              <a:t>Describe real-time, batch and multi-user modes of processing</a:t>
            </a:r>
            <a:endParaRPr/>
          </a:p>
          <a:p>
            <a:pPr marL="365125" lvl="0" indent="-255587" algn="l" rtl="0">
              <a:spcBef>
                <a:spcPts val="400"/>
              </a:spcBef>
              <a:spcAft>
                <a:spcPts val="0"/>
              </a:spcAft>
              <a:buSzPts val="1496"/>
              <a:buChar char="🞂"/>
            </a:pPr>
            <a:r>
              <a:rPr lang="en-GB" sz="2200"/>
              <a:t>Describe common tasks carried out by the utility applications</a:t>
            </a:r>
            <a:endParaRPr/>
          </a:p>
          <a:p>
            <a:pPr marL="365125" lvl="0" indent="-255587" algn="l" rtl="0">
              <a:spcBef>
                <a:spcPts val="400"/>
              </a:spcBef>
              <a:spcAft>
                <a:spcPts val="0"/>
              </a:spcAft>
              <a:buSzPts val="1496"/>
              <a:buChar char="🞂"/>
            </a:pPr>
            <a:r>
              <a:rPr lang="en-GB" sz="2200"/>
              <a:t>Describe the role of anti-virus software and </a:t>
            </a:r>
            <a:br>
              <a:rPr lang="en-GB" sz="2200"/>
            </a:br>
            <a:r>
              <a:rPr lang="en-GB" sz="2200"/>
              <a:t>the importance of regular updates</a:t>
            </a:r>
            <a:endParaRPr/>
          </a:p>
        </p:txBody>
      </p:sp>
      <p:sp>
        <p:nvSpPr>
          <p:cNvPr id="433" name="Google Shape;433;p53"/>
          <p:cNvSpPr txBox="1">
            <a:spLocks noGrp="1"/>
          </p:cNvSpPr>
          <p:nvPr>
            <p:ph type="title"/>
          </p:nvPr>
        </p:nvSpPr>
        <p:spPr>
          <a:xfrm>
            <a:off x="457200" y="274638"/>
            <a:ext cx="605901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System Software</a:t>
            </a:r>
            <a:endParaRPr/>
          </a:p>
        </p:txBody>
      </p:sp>
      <p:pic>
        <p:nvPicPr>
          <p:cNvPr id="434" name="Google Shape;434;p53" descr="system software.png"/>
          <p:cNvPicPr preferRelativeResize="0"/>
          <p:nvPr/>
        </p:nvPicPr>
        <p:blipFill rotWithShape="1">
          <a:blip r:embed="rId3">
            <a:alphaModFix/>
          </a:blip>
          <a:srcRect/>
          <a:stretch/>
        </p:blipFill>
        <p:spPr>
          <a:xfrm>
            <a:off x="6588125" y="333375"/>
            <a:ext cx="1817688" cy="1123950"/>
          </a:xfrm>
          <a:prstGeom prst="rect">
            <a:avLst/>
          </a:prstGeom>
          <a:noFill/>
          <a:ln>
            <a:noFill/>
          </a:ln>
        </p:spPr>
      </p:pic>
      <p:sp>
        <p:nvSpPr>
          <p:cNvPr id="435" name="Google Shape;435;p53"/>
          <p:cNvSpPr/>
          <p:nvPr/>
        </p:nvSpPr>
        <p:spPr>
          <a:xfrm>
            <a:off x="7235825" y="4652963"/>
            <a:ext cx="1800225" cy="1655762"/>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Student Activity Page 25</a:t>
            </a:r>
            <a:endParaRPr/>
          </a:p>
        </p:txBody>
      </p:sp>
      <p:sp>
        <p:nvSpPr>
          <p:cNvPr id="436" name="Google Shape;436;p53"/>
          <p:cNvSpPr txBox="1"/>
          <p:nvPr/>
        </p:nvSpPr>
        <p:spPr>
          <a:xfrm>
            <a:off x="2987675" y="5872163"/>
            <a:ext cx="3529013" cy="3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u="sng">
                <a:solidFill>
                  <a:schemeClr val="hlink"/>
                </a:solidFill>
                <a:latin typeface="Lucida Sans"/>
                <a:ea typeface="Lucida Sans"/>
                <a:cs typeface="Lucida Sans"/>
                <a:sym typeface="Lucida Sans"/>
                <a:hlinkClick r:id="rId4"/>
              </a:rPr>
              <a:t>Operating System Intro</a:t>
            </a:r>
            <a:endParaRPr sz="1800">
              <a:solidFill>
                <a:schemeClr val="dk1"/>
              </a:solidFill>
              <a:latin typeface="Lucida Sans"/>
              <a:ea typeface="Lucida Sans"/>
              <a:cs typeface="Lucida Sans"/>
              <a:sym typeface="Lucida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4"/>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System Software Diagram</a:t>
            </a:r>
            <a:endParaRPr/>
          </a:p>
        </p:txBody>
      </p:sp>
      <p:pic>
        <p:nvPicPr>
          <p:cNvPr id="442" name="Google Shape;442;p54"/>
          <p:cNvPicPr preferRelativeResize="0">
            <a:picLocks noGrp="1"/>
          </p:cNvPicPr>
          <p:nvPr>
            <p:ph type="body" idx="1"/>
          </p:nvPr>
        </p:nvPicPr>
        <p:blipFill rotWithShape="1">
          <a:blip r:embed="rId3">
            <a:alphaModFix/>
          </a:blip>
          <a:srcRect l="31206" t="28719" r="28522" b="23550"/>
          <a:stretch/>
        </p:blipFill>
        <p:spPr>
          <a:xfrm>
            <a:off x="1331913" y="1341438"/>
            <a:ext cx="6335712" cy="4248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5"/>
          <p:cNvSpPr txBox="1">
            <a:spLocks noGrp="1"/>
          </p:cNvSpPr>
          <p:nvPr>
            <p:ph type="body" idx="1"/>
          </p:nvPr>
        </p:nvSpPr>
        <p:spPr>
          <a:xfrm>
            <a:off x="457200" y="1196975"/>
            <a:ext cx="8229600" cy="4968875"/>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904"/>
              <a:buFont typeface="Noto Sans Symbols"/>
              <a:buNone/>
            </a:pPr>
            <a:r>
              <a:rPr lang="en-GB" sz="2800"/>
              <a:t>Software can divided into two categories: System Software and Application Software.</a:t>
            </a:r>
            <a:endParaRPr/>
          </a:p>
          <a:p>
            <a:pPr marL="365125" lvl="0" indent="-255587" algn="l" rtl="0">
              <a:spcBef>
                <a:spcPts val="400"/>
              </a:spcBef>
              <a:spcAft>
                <a:spcPts val="0"/>
              </a:spcAft>
              <a:buSzPts val="1904"/>
              <a:buFont typeface="Noto Sans Symbols"/>
              <a:buNone/>
            </a:pPr>
            <a:endParaRPr sz="2800"/>
          </a:p>
          <a:p>
            <a:pPr marL="365125" lvl="0" indent="-255587" algn="l" rtl="0">
              <a:spcBef>
                <a:spcPts val="400"/>
              </a:spcBef>
              <a:spcAft>
                <a:spcPts val="0"/>
              </a:spcAft>
              <a:buSzPts val="1904"/>
              <a:buFont typeface="Noto Sans Symbols"/>
              <a:buNone/>
            </a:pPr>
            <a:endParaRPr sz="2800"/>
          </a:p>
          <a:p>
            <a:pPr marL="342900" lvl="0" indent="-342900" algn="l" rtl="0">
              <a:spcBef>
                <a:spcPts val="560"/>
              </a:spcBef>
              <a:spcAft>
                <a:spcPts val="0"/>
              </a:spcAft>
              <a:buClr>
                <a:schemeClr val="hlink"/>
              </a:buClr>
              <a:buSzPts val="2240"/>
              <a:buFont typeface="Arial"/>
              <a:buChar char="►"/>
            </a:pPr>
            <a:r>
              <a:rPr lang="en-GB" sz="2800" b="1"/>
              <a:t>Systems software</a:t>
            </a:r>
            <a:r>
              <a:rPr lang="en-GB" sz="2800"/>
              <a:t> describes the programs which help the user control and make best use of the hardware</a:t>
            </a:r>
            <a:br>
              <a:rPr lang="en-GB" sz="2800"/>
            </a:br>
            <a:endParaRPr sz="2800"/>
          </a:p>
          <a:p>
            <a:pPr marL="342900" lvl="0" indent="-342900" algn="l" rtl="0">
              <a:spcBef>
                <a:spcPts val="560"/>
              </a:spcBef>
              <a:spcAft>
                <a:spcPts val="0"/>
              </a:spcAft>
              <a:buClr>
                <a:schemeClr val="hlink"/>
              </a:buClr>
              <a:buSzPts val="2240"/>
              <a:buFont typeface="Arial"/>
              <a:buChar char="►"/>
            </a:pPr>
            <a:r>
              <a:rPr lang="en-GB" sz="2800" b="1"/>
              <a:t>Applications software</a:t>
            </a:r>
            <a:r>
              <a:rPr lang="en-GB" sz="2800"/>
              <a:t> describes programs that have been written to perform a specific task</a:t>
            </a:r>
            <a:endParaRPr/>
          </a:p>
          <a:p>
            <a:pPr marL="365125" lvl="0" indent="-255587" algn="l" rtl="0">
              <a:spcBef>
                <a:spcPts val="400"/>
              </a:spcBef>
              <a:spcAft>
                <a:spcPts val="0"/>
              </a:spcAft>
              <a:buSzPts val="1904"/>
              <a:buFont typeface="Noto Sans Symbols"/>
              <a:buNone/>
            </a:pPr>
            <a:endParaRPr sz="2800"/>
          </a:p>
          <a:p>
            <a:pPr marL="365125" lvl="0" indent="-255587" algn="l" rtl="0">
              <a:spcBef>
                <a:spcPts val="400"/>
              </a:spcBef>
              <a:spcAft>
                <a:spcPts val="0"/>
              </a:spcAft>
              <a:buSzPts val="1836"/>
              <a:buFont typeface="Noto Sans Symbols"/>
              <a:buNone/>
            </a:pPr>
            <a:endParaRPr/>
          </a:p>
        </p:txBody>
      </p:sp>
      <p:sp>
        <p:nvSpPr>
          <p:cNvPr id="448" name="Google Shape;448;p55"/>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Types of Software</a:t>
            </a:r>
            <a:endParaRPr/>
          </a:p>
        </p:txBody>
      </p:sp>
      <p:pic>
        <p:nvPicPr>
          <p:cNvPr id="449" name="Google Shape;449;p55" descr="system software.jpg"/>
          <p:cNvPicPr preferRelativeResize="0"/>
          <p:nvPr/>
        </p:nvPicPr>
        <p:blipFill rotWithShape="1">
          <a:blip r:embed="rId3">
            <a:alphaModFix/>
          </a:blip>
          <a:srcRect/>
          <a:stretch/>
        </p:blipFill>
        <p:spPr>
          <a:xfrm>
            <a:off x="6875463" y="2205038"/>
            <a:ext cx="1652587" cy="930275"/>
          </a:xfrm>
          <a:prstGeom prst="rect">
            <a:avLst/>
          </a:prstGeom>
          <a:noFill/>
          <a:ln>
            <a:noFill/>
          </a:ln>
        </p:spPr>
      </p:pic>
      <p:pic>
        <p:nvPicPr>
          <p:cNvPr id="450" name="Google Shape;450;p55" descr="application software.jpg"/>
          <p:cNvPicPr preferRelativeResize="0"/>
          <p:nvPr/>
        </p:nvPicPr>
        <p:blipFill rotWithShape="1">
          <a:blip r:embed="rId4">
            <a:alphaModFix/>
          </a:blip>
          <a:srcRect/>
          <a:stretch/>
        </p:blipFill>
        <p:spPr>
          <a:xfrm>
            <a:off x="7013724" y="4005064"/>
            <a:ext cx="1306364" cy="8987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6"/>
          <p:cNvSpPr txBox="1">
            <a:spLocks noGrp="1"/>
          </p:cNvSpPr>
          <p:nvPr>
            <p:ph type="title"/>
          </p:nvPr>
        </p:nvSpPr>
        <p:spPr>
          <a:xfrm>
            <a:off x="301625" y="228600"/>
            <a:ext cx="8540750" cy="8969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System Software</a:t>
            </a:r>
            <a:endParaRPr/>
          </a:p>
        </p:txBody>
      </p:sp>
      <p:sp>
        <p:nvSpPr>
          <p:cNvPr id="456" name="Google Shape;456;p56"/>
          <p:cNvSpPr txBox="1">
            <a:spLocks noGrp="1"/>
          </p:cNvSpPr>
          <p:nvPr>
            <p:ph type="body" idx="1"/>
          </p:nvPr>
        </p:nvSpPr>
        <p:spPr>
          <a:xfrm>
            <a:off x="301625" y="1125538"/>
            <a:ext cx="8540750" cy="4973637"/>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Font typeface="Arial"/>
              <a:buNone/>
            </a:pPr>
            <a:r>
              <a:rPr lang="en-GB" sz="2400"/>
              <a:t>System Software can be further broken down into:</a:t>
            </a:r>
            <a:endParaRPr/>
          </a:p>
          <a:p>
            <a:pPr marL="365125" lvl="0" indent="-255587" algn="l" rtl="0">
              <a:spcBef>
                <a:spcPts val="400"/>
              </a:spcBef>
              <a:spcAft>
                <a:spcPts val="0"/>
              </a:spcAft>
              <a:buSzPts val="1632"/>
              <a:buFont typeface="Arial"/>
              <a:buNone/>
            </a:pPr>
            <a:endParaRPr sz="2400"/>
          </a:p>
          <a:p>
            <a:pPr marL="365125" lvl="0" indent="-255587" algn="l" rtl="0">
              <a:spcBef>
                <a:spcPts val="400"/>
              </a:spcBef>
              <a:spcAft>
                <a:spcPts val="0"/>
              </a:spcAft>
              <a:buSzPts val="1632"/>
              <a:buFont typeface="Arial"/>
              <a:buNone/>
            </a:pPr>
            <a:r>
              <a:rPr lang="en-GB" sz="2400" b="1"/>
              <a:t>1. Operating Systems </a:t>
            </a:r>
            <a:endParaRPr/>
          </a:p>
          <a:p>
            <a:pPr marL="365125" lvl="0" indent="-255587" algn="l" rtl="0">
              <a:spcBef>
                <a:spcPts val="400"/>
              </a:spcBef>
              <a:spcAft>
                <a:spcPts val="0"/>
              </a:spcAft>
              <a:buSzPts val="1632"/>
              <a:buFont typeface="Arial"/>
              <a:buNone/>
            </a:pPr>
            <a:r>
              <a:rPr lang="en-GB" sz="2400"/>
              <a:t>Controls the hardware (input and output devices), allocates internal memory and processing time, manages applications software and provides a user interface for communications between the user and the computer.</a:t>
            </a:r>
            <a:endParaRPr/>
          </a:p>
          <a:p>
            <a:pPr marL="365125" lvl="0" indent="-255587" algn="l" rtl="0">
              <a:spcBef>
                <a:spcPts val="400"/>
              </a:spcBef>
              <a:spcAft>
                <a:spcPts val="0"/>
              </a:spcAft>
              <a:buSzPts val="1632"/>
              <a:buFont typeface="Arial"/>
              <a:buNone/>
            </a:pPr>
            <a:endParaRPr sz="2400"/>
          </a:p>
          <a:p>
            <a:pPr marL="365125" lvl="0" indent="-255587" algn="l" rtl="0">
              <a:spcBef>
                <a:spcPts val="400"/>
              </a:spcBef>
              <a:spcAft>
                <a:spcPts val="0"/>
              </a:spcAft>
              <a:buSzPts val="1632"/>
              <a:buFont typeface="Arial"/>
              <a:buNone/>
            </a:pPr>
            <a:r>
              <a:rPr lang="en-GB" sz="2400" b="1"/>
              <a:t>2. Utility Applications</a:t>
            </a:r>
            <a:endParaRPr/>
          </a:p>
          <a:p>
            <a:pPr marL="365125" lvl="0" indent="-255587" algn="l" rtl="0">
              <a:spcBef>
                <a:spcPts val="400"/>
              </a:spcBef>
              <a:spcAft>
                <a:spcPts val="0"/>
              </a:spcAft>
              <a:buSzPts val="1632"/>
              <a:buFont typeface="Arial"/>
              <a:buNone/>
            </a:pPr>
            <a:r>
              <a:rPr lang="en-GB" sz="2400"/>
              <a:t>Performs repeated tasks e.g. anti virus software</a:t>
            </a:r>
            <a:endParaRPr/>
          </a:p>
        </p:txBody>
      </p:sp>
      <p:pic>
        <p:nvPicPr>
          <p:cNvPr id="457" name="Google Shape;457;p56" descr="operating system.jpg"/>
          <p:cNvPicPr preferRelativeResize="0"/>
          <p:nvPr/>
        </p:nvPicPr>
        <p:blipFill rotWithShape="1">
          <a:blip r:embed="rId3">
            <a:alphaModFix/>
          </a:blip>
          <a:srcRect/>
          <a:stretch/>
        </p:blipFill>
        <p:spPr>
          <a:xfrm>
            <a:off x="7452320" y="1484784"/>
            <a:ext cx="1009359" cy="802580"/>
          </a:xfrm>
          <a:prstGeom prst="rect">
            <a:avLst/>
          </a:prstGeom>
          <a:noFill/>
          <a:ln>
            <a:noFill/>
          </a:ln>
        </p:spPr>
      </p:pic>
      <p:pic>
        <p:nvPicPr>
          <p:cNvPr id="458" name="Google Shape;458;p56" descr="utility program.jpg"/>
          <p:cNvPicPr preferRelativeResize="0"/>
          <p:nvPr/>
        </p:nvPicPr>
        <p:blipFill rotWithShape="1">
          <a:blip r:embed="rId4">
            <a:alphaModFix/>
          </a:blip>
          <a:srcRect/>
          <a:stretch/>
        </p:blipFill>
        <p:spPr>
          <a:xfrm>
            <a:off x="7452320" y="4293096"/>
            <a:ext cx="918799" cy="73057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body" idx="1"/>
          </p:nvPr>
        </p:nvSpPr>
        <p:spPr>
          <a:xfrm>
            <a:off x="457200" y="1125538"/>
            <a:ext cx="8229600" cy="4881562"/>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285"/>
              <a:buFont typeface="Noto Sans Symbols"/>
              <a:buNone/>
            </a:pPr>
            <a:r>
              <a:rPr lang="en-GB" sz="1890" b="1"/>
              <a:t>Role Play Activity </a:t>
            </a:r>
            <a:br>
              <a:rPr lang="en-GB" sz="1890" b="1"/>
            </a:br>
            <a:r>
              <a:rPr lang="en-GB" sz="1890"/>
              <a:t>Characters: The Boss, The Secretary </a:t>
            </a:r>
            <a:br>
              <a:rPr lang="en-GB" sz="1890"/>
            </a:br>
            <a:r>
              <a:rPr lang="en-GB" sz="1890"/>
              <a:t/>
            </a:r>
            <a:br>
              <a:rPr lang="en-GB" sz="1890"/>
            </a:br>
            <a:r>
              <a:rPr lang="en-GB" sz="1890" b="1"/>
              <a:t>The Boss</a:t>
            </a:r>
            <a:br>
              <a:rPr lang="en-GB" sz="1890" b="1"/>
            </a:br>
            <a:r>
              <a:rPr lang="en-GB" sz="1890"/>
              <a:t>You work for a postal service, in the factory office where the mail is sorted.  You work closely with and allocate tasks on a daily basis to your secretary.  It is always busy.</a:t>
            </a:r>
            <a:br>
              <a:rPr lang="en-GB" sz="1890"/>
            </a:br>
            <a:r>
              <a:rPr lang="en-GB" sz="1890"/>
              <a:t/>
            </a:r>
            <a:br>
              <a:rPr lang="en-GB" sz="1890"/>
            </a:br>
            <a:r>
              <a:rPr lang="en-GB" sz="1890" b="1"/>
              <a:t>The Secretary</a:t>
            </a:r>
            <a:r>
              <a:rPr lang="en-GB" sz="1890"/>
              <a:t/>
            </a:r>
            <a:br>
              <a:rPr lang="en-GB" sz="1890"/>
            </a:br>
            <a:r>
              <a:rPr lang="en-GB" sz="1890"/>
              <a:t>You work for a postal service in the factory office and directly report to The Boss.  You must follow his/her instructions carefully.  It is always busy.</a:t>
            </a:r>
            <a:br>
              <a:rPr lang="en-GB" sz="1890"/>
            </a:br>
            <a:r>
              <a:rPr lang="en-GB" sz="1890"/>
              <a:t/>
            </a:r>
            <a:br>
              <a:rPr lang="en-GB" sz="1890"/>
            </a:br>
            <a:r>
              <a:rPr lang="en-GB" sz="1890" b="1"/>
              <a:t>Your teacher </a:t>
            </a:r>
            <a:br>
              <a:rPr lang="en-GB" sz="1890" b="1"/>
            </a:br>
            <a:r>
              <a:rPr lang="en-GB" sz="1890"/>
              <a:t>The boss will be given guidance on the type of instructions to be issued to the Secretary.   The secretary should act out the instructions.  The role play gets busier as the role play goes along and the secretary must make some important decisions on how to respond.</a:t>
            </a:r>
            <a:br>
              <a:rPr lang="en-GB" sz="1890"/>
            </a:br>
            <a:endParaRPr sz="1890"/>
          </a:p>
        </p:txBody>
      </p:sp>
      <p:sp>
        <p:nvSpPr>
          <p:cNvPr id="464" name="Google Shape;464;p57"/>
          <p:cNvSpPr txBox="1">
            <a:spLocks noGrp="1"/>
          </p:cNvSpPr>
          <p:nvPr>
            <p:ph type="title"/>
          </p:nvPr>
        </p:nvSpPr>
        <p:spPr>
          <a:xfrm>
            <a:off x="457200" y="274638"/>
            <a:ext cx="5410944"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System Software</a:t>
            </a:r>
            <a:endParaRPr/>
          </a:p>
        </p:txBody>
      </p:sp>
      <p:sp>
        <p:nvSpPr>
          <p:cNvPr id="465" name="Google Shape;465;p57"/>
          <p:cNvSpPr/>
          <p:nvPr/>
        </p:nvSpPr>
        <p:spPr>
          <a:xfrm>
            <a:off x="6011863" y="188913"/>
            <a:ext cx="2305050" cy="1511300"/>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Role Play Activity and Reflections Page 26</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8"/>
          <p:cNvSpPr txBox="1">
            <a:spLocks noGrp="1"/>
          </p:cNvSpPr>
          <p:nvPr>
            <p:ph type="body" idx="1"/>
          </p:nvPr>
        </p:nvSpPr>
        <p:spPr>
          <a:xfrm>
            <a:off x="457200" y="1196975"/>
            <a:ext cx="8229600" cy="4968329"/>
          </a:xfrm>
          <a:prstGeom prst="rect">
            <a:avLst/>
          </a:prstGeom>
          <a:noFill/>
          <a:ln>
            <a:noFill/>
          </a:ln>
        </p:spPr>
        <p:txBody>
          <a:bodyPr spcFirstLastPara="1" wrap="square" lIns="91425" tIns="45700" rIns="91425" bIns="45700" anchor="t" anchorCtr="0">
            <a:noAutofit/>
          </a:bodyPr>
          <a:lstStyle/>
          <a:p>
            <a:pPr marL="109538" lvl="0" indent="0" algn="l" rtl="0">
              <a:spcBef>
                <a:spcPts val="0"/>
              </a:spcBef>
              <a:spcAft>
                <a:spcPts val="0"/>
              </a:spcAft>
              <a:buSzPts val="1496"/>
              <a:buFont typeface="Noto Sans Symbols"/>
              <a:buNone/>
            </a:pPr>
            <a:r>
              <a:rPr lang="en-GB" sz="2200"/>
              <a:t>The operating system allows the user to communicate with the computer.  Operating Systems are required for communication with computers e.g. MS Windows and electronic devices e.g. IOS.  Most operating systems come as part of the package when a purchase is made.</a:t>
            </a:r>
            <a:endParaRPr/>
          </a:p>
          <a:p>
            <a:pPr marL="109538" lvl="0" indent="0" algn="l" rtl="0">
              <a:spcBef>
                <a:spcPts val="400"/>
              </a:spcBef>
              <a:spcAft>
                <a:spcPts val="0"/>
              </a:spcAft>
              <a:buSzPts val="1496"/>
              <a:buFont typeface="Noto Sans Symbols"/>
              <a:buNone/>
            </a:pPr>
            <a:endParaRPr sz="2200"/>
          </a:p>
          <a:p>
            <a:pPr marL="109538" lvl="0" indent="0" algn="l" rtl="0">
              <a:spcBef>
                <a:spcPts val="400"/>
              </a:spcBef>
              <a:spcAft>
                <a:spcPts val="0"/>
              </a:spcAft>
              <a:buSzPts val="1496"/>
              <a:buFont typeface="Noto Sans Symbols"/>
              <a:buNone/>
            </a:pPr>
            <a:r>
              <a:rPr lang="en-GB" sz="2200"/>
              <a:t>The operating system commences its job as soon as the power button is pressed. From there it starts up a program known as BIOS (Basic Input Output System) held in ROM (Read Only Memory) to run a set of routines to identify connected devices, peripherals and initialises checks on  your computer</a:t>
            </a:r>
            <a:endParaRPr/>
          </a:p>
          <a:p>
            <a:pPr marL="109538" lvl="0" indent="0" algn="l" rtl="0">
              <a:spcBef>
                <a:spcPts val="400"/>
              </a:spcBef>
              <a:spcAft>
                <a:spcPts val="0"/>
              </a:spcAft>
              <a:buSzPts val="1836"/>
              <a:buFont typeface="Noto Sans Symbols"/>
              <a:buNone/>
            </a:pPr>
            <a:endParaRPr/>
          </a:p>
          <a:p>
            <a:pPr marL="109538" lvl="0" indent="0" algn="l" rtl="0">
              <a:spcBef>
                <a:spcPts val="400"/>
              </a:spcBef>
              <a:spcAft>
                <a:spcPts val="0"/>
              </a:spcAft>
              <a:buSzPts val="1836"/>
              <a:buFont typeface="Noto Sans Symbols"/>
              <a:buNone/>
            </a:pPr>
            <a:endParaRPr/>
          </a:p>
        </p:txBody>
      </p:sp>
      <p:sp>
        <p:nvSpPr>
          <p:cNvPr id="471" name="Google Shape;471;p58"/>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The Operating System</a:t>
            </a:r>
            <a:endParaRPr/>
          </a:p>
        </p:txBody>
      </p:sp>
      <p:pic>
        <p:nvPicPr>
          <p:cNvPr id="472" name="Google Shape;472;p58" descr="operating system.jpg"/>
          <p:cNvPicPr preferRelativeResize="0"/>
          <p:nvPr/>
        </p:nvPicPr>
        <p:blipFill rotWithShape="1">
          <a:blip r:embed="rId3">
            <a:alphaModFix/>
          </a:blip>
          <a:srcRect/>
          <a:stretch/>
        </p:blipFill>
        <p:spPr>
          <a:xfrm>
            <a:off x="6876256" y="5157192"/>
            <a:ext cx="1371600" cy="10911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Effect transition="in" filter="fade">
                                      <p:cBhvr>
                                        <p:cTn id="7" dur="500"/>
                                        <p:tgtEl>
                                          <p:spTgt spid="4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xEl>
                                              <p:pRg st="1" end="1"/>
                                            </p:txEl>
                                          </p:spTgt>
                                        </p:tgtEl>
                                        <p:attrNameLst>
                                          <p:attrName>style.visibility</p:attrName>
                                        </p:attrNameLst>
                                      </p:cBhvr>
                                      <p:to>
                                        <p:strVal val="visible"/>
                                      </p:to>
                                    </p:set>
                                    <p:animEffect transition="in" filter="fade">
                                      <p:cBhvr>
                                        <p:cTn id="12" dur="500"/>
                                        <p:tgtEl>
                                          <p:spTgt spid="4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0">
                                            <p:txEl>
                                              <p:pRg st="2" end="2"/>
                                            </p:txEl>
                                          </p:spTgt>
                                        </p:tgtEl>
                                        <p:attrNameLst>
                                          <p:attrName>style.visibility</p:attrName>
                                        </p:attrNameLst>
                                      </p:cBhvr>
                                      <p:to>
                                        <p:strVal val="visible"/>
                                      </p:to>
                                    </p:set>
                                    <p:animEffect transition="in" filter="fade">
                                      <p:cBhvr>
                                        <p:cTn id="17" dur="500"/>
                                        <p:tgtEl>
                                          <p:spTgt spid="4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0">
                                            <p:txEl>
                                              <p:pRg st="3" end="3"/>
                                            </p:txEl>
                                          </p:spTgt>
                                        </p:tgtEl>
                                        <p:attrNameLst>
                                          <p:attrName>style.visibility</p:attrName>
                                        </p:attrNameLst>
                                      </p:cBhvr>
                                      <p:to>
                                        <p:strVal val="visible"/>
                                      </p:to>
                                    </p:set>
                                    <p:animEffect transition="in" filter="fade">
                                      <p:cBhvr>
                                        <p:cTn id="22" dur="500"/>
                                        <p:tgtEl>
                                          <p:spTgt spid="4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0">
                                            <p:txEl>
                                              <p:pRg st="4" end="4"/>
                                            </p:txEl>
                                          </p:spTgt>
                                        </p:tgtEl>
                                        <p:attrNameLst>
                                          <p:attrName>style.visibility</p:attrName>
                                        </p:attrNameLst>
                                      </p:cBhvr>
                                      <p:to>
                                        <p:strVal val="visible"/>
                                      </p:to>
                                    </p:set>
                                    <p:animEffect transition="in" filter="fade">
                                      <p:cBhvr>
                                        <p:cTn id="27" dur="500"/>
                                        <p:tgtEl>
                                          <p:spTgt spid="4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9"/>
          <p:cNvSpPr txBox="1">
            <a:spLocks noGrp="1"/>
          </p:cNvSpPr>
          <p:nvPr>
            <p:ph type="body" idx="1"/>
          </p:nvPr>
        </p:nvSpPr>
        <p:spPr>
          <a:xfrm>
            <a:off x="457200" y="980729"/>
            <a:ext cx="8229600" cy="4824536"/>
          </a:xfrm>
          <a:prstGeom prst="rect">
            <a:avLst/>
          </a:prstGeom>
          <a:noFill/>
          <a:ln>
            <a:noFill/>
          </a:ln>
        </p:spPr>
        <p:txBody>
          <a:bodyPr spcFirstLastPara="1" wrap="square" lIns="91425" tIns="45700" rIns="91425" bIns="45700" anchor="t" anchorCtr="0">
            <a:noAutofit/>
          </a:bodyPr>
          <a:lstStyle/>
          <a:p>
            <a:pPr marL="365125" lvl="0" indent="-255587" algn="ctr" rtl="0">
              <a:spcBef>
                <a:spcPts val="0"/>
              </a:spcBef>
              <a:spcAft>
                <a:spcPts val="0"/>
              </a:spcAft>
              <a:buSzPts val="1224"/>
              <a:buNone/>
            </a:pPr>
            <a:r>
              <a:rPr lang="en-GB" sz="1800" b="1"/>
              <a:t>Allocating Memory, Storage and Processing Time</a:t>
            </a:r>
            <a:endParaRPr/>
          </a:p>
          <a:p>
            <a:pPr marL="365125" lvl="0" indent="-255587" algn="l" rtl="0">
              <a:spcBef>
                <a:spcPts val="400"/>
              </a:spcBef>
              <a:spcAft>
                <a:spcPts val="0"/>
              </a:spcAft>
              <a:buSzPts val="1224"/>
              <a:buNone/>
            </a:pPr>
            <a:r>
              <a:rPr lang="en-GB" sz="1800"/>
              <a:t>When the </a:t>
            </a:r>
            <a:r>
              <a:rPr lang="en-GB" sz="1800" b="1"/>
              <a:t>OS</a:t>
            </a:r>
            <a:r>
              <a:rPr lang="en-GB" sz="1800"/>
              <a:t> runs a program, it has to locate the file from the </a:t>
            </a:r>
            <a:r>
              <a:rPr lang="en-GB" sz="1800" b="1"/>
              <a:t>storage drive</a:t>
            </a:r>
            <a:r>
              <a:rPr lang="en-GB" sz="1800"/>
              <a:t>, load it into the main memory and instruct the </a:t>
            </a:r>
            <a:r>
              <a:rPr lang="en-GB" sz="1800" b="1"/>
              <a:t>Central Processing Unit</a:t>
            </a:r>
            <a:r>
              <a:rPr lang="en-GB" sz="1800"/>
              <a:t> (CPU) to execute the program.  It checks the validity of each request and allocates a section of memory that isn’t in use.  The </a:t>
            </a:r>
            <a:r>
              <a:rPr lang="en-GB" sz="1800" b="1"/>
              <a:t>CPU program counter </a:t>
            </a:r>
            <a:r>
              <a:rPr lang="en-GB" sz="1800"/>
              <a:t>is set the first instruction of the program.</a:t>
            </a:r>
            <a:endParaRPr/>
          </a:p>
          <a:p>
            <a:pPr marL="365125" lvl="0" indent="-255587" algn="l" rtl="0">
              <a:spcBef>
                <a:spcPts val="400"/>
              </a:spcBef>
              <a:spcAft>
                <a:spcPts val="0"/>
              </a:spcAft>
              <a:buSzPts val="1224"/>
              <a:buNone/>
            </a:pPr>
            <a:endParaRPr sz="1800"/>
          </a:p>
          <a:p>
            <a:pPr marL="365125" lvl="0" indent="-255587" algn="l" rtl="0">
              <a:spcBef>
                <a:spcPts val="400"/>
              </a:spcBef>
              <a:spcAft>
                <a:spcPts val="0"/>
              </a:spcAft>
              <a:buSzPts val="1224"/>
              <a:buNone/>
            </a:pPr>
            <a:r>
              <a:rPr lang="en-GB" sz="1800"/>
              <a:t>When there are </a:t>
            </a:r>
            <a:r>
              <a:rPr lang="en-GB" sz="1800" b="1"/>
              <a:t>multi-processes </a:t>
            </a:r>
            <a:r>
              <a:rPr lang="en-GB" sz="1800"/>
              <a:t>or </a:t>
            </a:r>
            <a:r>
              <a:rPr lang="en-GB" sz="1800" b="1"/>
              <a:t>tasks</a:t>
            </a:r>
            <a:r>
              <a:rPr lang="en-GB" sz="1800"/>
              <a:t>, the OS makes decisions on when each process will get memory and how much memory is required.  Only one process can run at any one time, but it carries out tasks so quickly that the user is unlikely to notice.  This is known as </a:t>
            </a:r>
            <a:r>
              <a:rPr lang="en-GB" sz="1800" b="1"/>
              <a:t>scheduling</a:t>
            </a:r>
            <a:r>
              <a:rPr lang="en-GB" sz="1800"/>
              <a:t>.  </a:t>
            </a:r>
            <a:endParaRPr/>
          </a:p>
          <a:p>
            <a:pPr marL="365125" lvl="0" indent="-255587" algn="l" rtl="0">
              <a:spcBef>
                <a:spcPts val="400"/>
              </a:spcBef>
              <a:spcAft>
                <a:spcPts val="0"/>
              </a:spcAft>
              <a:buSzPts val="1224"/>
              <a:buNone/>
            </a:pPr>
            <a:endParaRPr sz="1800"/>
          </a:p>
          <a:p>
            <a:pPr marL="365125" lvl="0" indent="-255587" algn="l" rtl="0">
              <a:spcBef>
                <a:spcPts val="400"/>
              </a:spcBef>
              <a:spcAft>
                <a:spcPts val="0"/>
              </a:spcAft>
              <a:buSzPts val="1224"/>
              <a:buNone/>
            </a:pPr>
            <a:r>
              <a:rPr lang="en-GB" sz="1800"/>
              <a:t>The OS allocates memory when a process requests it or terminates it when it is no longer required.  It sets up a table of location addresses to keep track of who is using each section of memory.  </a:t>
            </a:r>
            <a:endParaRPr/>
          </a:p>
        </p:txBody>
      </p:sp>
      <p:sp>
        <p:nvSpPr>
          <p:cNvPr id="478" name="Google Shape;478;p59"/>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The Operating System</a:t>
            </a:r>
            <a:endParaRPr/>
          </a:p>
        </p:txBody>
      </p:sp>
      <p:sp>
        <p:nvSpPr>
          <p:cNvPr id="479" name="Google Shape;479;p59"/>
          <p:cNvSpPr txBox="1"/>
          <p:nvPr/>
        </p:nvSpPr>
        <p:spPr>
          <a:xfrm>
            <a:off x="2339752" y="5805264"/>
            <a:ext cx="28803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sng">
                <a:solidFill>
                  <a:schemeClr val="hlink"/>
                </a:solidFill>
                <a:latin typeface="Lucida Sans"/>
                <a:ea typeface="Lucida Sans"/>
                <a:cs typeface="Lucida Sans"/>
                <a:sym typeface="Lucida Sans"/>
                <a:hlinkClick r:id="rId3"/>
              </a:rPr>
              <a:t>The program counter</a:t>
            </a:r>
            <a:endParaRPr sz="1800">
              <a:solidFill>
                <a:schemeClr val="dk1"/>
              </a:solidFill>
              <a:latin typeface="Lucida Sans"/>
              <a:ea typeface="Lucida Sans"/>
              <a:cs typeface="Lucida Sans"/>
              <a:sym typeface="Lucida Sans"/>
            </a:endParaRPr>
          </a:p>
        </p:txBody>
      </p:sp>
      <p:sp>
        <p:nvSpPr>
          <p:cNvPr id="480" name="Google Shape;480;p59"/>
          <p:cNvSpPr/>
          <p:nvPr/>
        </p:nvSpPr>
        <p:spPr>
          <a:xfrm>
            <a:off x="7020272" y="5661248"/>
            <a:ext cx="1871415" cy="864096"/>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Activities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29</a:t>
            </a:r>
            <a:endParaRPr sz="1400">
              <a:solidFill>
                <a:schemeClr val="lt1"/>
              </a:solidFill>
              <a:latin typeface="Lucida Sans"/>
              <a:ea typeface="Lucida Sans"/>
              <a:cs typeface="Lucida Sans"/>
              <a:sym typeface="Lucida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0"/>
          <p:cNvSpPr txBox="1">
            <a:spLocks noGrp="1"/>
          </p:cNvSpPr>
          <p:nvPr>
            <p:ph type="body" idx="1"/>
          </p:nvPr>
        </p:nvSpPr>
        <p:spPr>
          <a:xfrm>
            <a:off x="457200" y="1052513"/>
            <a:ext cx="8229600" cy="4954587"/>
          </a:xfrm>
          <a:prstGeom prst="rect">
            <a:avLst/>
          </a:prstGeom>
          <a:noFill/>
          <a:ln>
            <a:noFill/>
          </a:ln>
        </p:spPr>
        <p:txBody>
          <a:bodyPr spcFirstLastPara="1" wrap="square" lIns="91425" tIns="45700" rIns="91425" bIns="45700" anchor="t" anchorCtr="0">
            <a:noAutofit/>
          </a:bodyPr>
          <a:lstStyle/>
          <a:p>
            <a:pPr marL="109728" lvl="0" indent="0" algn="l" rtl="0">
              <a:lnSpc>
                <a:spcPct val="90000"/>
              </a:lnSpc>
              <a:spcBef>
                <a:spcPts val="0"/>
              </a:spcBef>
              <a:spcAft>
                <a:spcPts val="0"/>
              </a:spcAft>
              <a:buSzPts val="1836"/>
              <a:buFont typeface="Noto Sans Symbols"/>
              <a:buNone/>
            </a:pPr>
            <a:r>
              <a:rPr lang="en-GB" u="sng">
                <a:solidFill>
                  <a:schemeClr val="hlink"/>
                </a:solidFill>
                <a:hlinkClick r:id="rId3"/>
              </a:rPr>
              <a:t>Modes of Processing Intro</a:t>
            </a:r>
            <a:endParaRPr/>
          </a:p>
          <a:p>
            <a:pPr marL="109728" lvl="0" indent="0" algn="l" rtl="0">
              <a:lnSpc>
                <a:spcPct val="90000"/>
              </a:lnSpc>
              <a:spcBef>
                <a:spcPts val="400"/>
              </a:spcBef>
              <a:spcAft>
                <a:spcPts val="0"/>
              </a:spcAft>
              <a:buSzPts val="1836"/>
              <a:buFont typeface="Noto Sans Symbols"/>
              <a:buNone/>
            </a:pPr>
            <a:endParaRPr/>
          </a:p>
          <a:p>
            <a:pPr marL="365760" lvl="0" indent="-256032" algn="l" rtl="0">
              <a:lnSpc>
                <a:spcPct val="90000"/>
              </a:lnSpc>
              <a:spcBef>
                <a:spcPts val="400"/>
              </a:spcBef>
              <a:spcAft>
                <a:spcPts val="0"/>
              </a:spcAft>
              <a:buSzPts val="1836"/>
              <a:buFont typeface="Noto Sans Symbols"/>
              <a:buChar char="🞂"/>
            </a:pPr>
            <a:r>
              <a:rPr lang="en-GB"/>
              <a:t>A </a:t>
            </a:r>
            <a:r>
              <a:rPr lang="en-GB" b="1"/>
              <a:t>batch processing</a:t>
            </a:r>
            <a:r>
              <a:rPr lang="en-GB"/>
              <a:t> system operates applies set times to deal with inputs.  Whilst the actual data may be collected on a daily basis, the information may not be calculated or processed until later.  </a:t>
            </a:r>
            <a:endParaRPr/>
          </a:p>
          <a:p>
            <a:pPr marL="109728" lvl="0" indent="0" algn="l" rtl="0">
              <a:lnSpc>
                <a:spcPct val="90000"/>
              </a:lnSpc>
              <a:spcBef>
                <a:spcPts val="400"/>
              </a:spcBef>
              <a:spcAft>
                <a:spcPts val="0"/>
              </a:spcAft>
              <a:buSzPts val="1836"/>
              <a:buFont typeface="Noto Sans Symbols"/>
              <a:buNone/>
            </a:pPr>
            <a:endParaRPr/>
          </a:p>
          <a:p>
            <a:pPr marL="365760" lvl="0" indent="-256032" algn="l" rtl="0">
              <a:lnSpc>
                <a:spcPct val="90000"/>
              </a:lnSpc>
              <a:spcBef>
                <a:spcPts val="400"/>
              </a:spcBef>
              <a:spcAft>
                <a:spcPts val="0"/>
              </a:spcAft>
              <a:buSzPts val="1836"/>
              <a:buFont typeface="Noto Sans Symbols"/>
              <a:buChar char="🞂"/>
            </a:pPr>
            <a:r>
              <a:rPr lang="en-GB"/>
              <a:t>Batch processing may be used for producing monthly telephone bills, payroll and stock control systems. </a:t>
            </a:r>
            <a:br>
              <a:rPr lang="en-GB"/>
            </a:br>
            <a:endParaRPr/>
          </a:p>
        </p:txBody>
      </p:sp>
      <p:sp>
        <p:nvSpPr>
          <p:cNvPr id="486" name="Google Shape;486;p60"/>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Modes of Processing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1"/>
          <p:cNvSpPr txBox="1">
            <a:spLocks noGrp="1"/>
          </p:cNvSpPr>
          <p:nvPr>
            <p:ph type="body" idx="1"/>
          </p:nvPr>
        </p:nvSpPr>
        <p:spPr>
          <a:xfrm>
            <a:off x="457200" y="1196975"/>
            <a:ext cx="8229600" cy="4810125"/>
          </a:xfrm>
          <a:prstGeom prst="rect">
            <a:avLst/>
          </a:prstGeom>
          <a:noFill/>
          <a:ln>
            <a:noFill/>
          </a:ln>
        </p:spPr>
        <p:txBody>
          <a:bodyPr spcFirstLastPara="1" wrap="square" lIns="91425" tIns="45700" rIns="91425" bIns="45700" anchor="t" anchorCtr="0">
            <a:noAutofit/>
          </a:bodyPr>
          <a:lstStyle/>
          <a:p>
            <a:pPr marL="365760" lvl="0" indent="-256031" algn="l" rtl="0">
              <a:lnSpc>
                <a:spcPct val="80000"/>
              </a:lnSpc>
              <a:spcBef>
                <a:spcPts val="0"/>
              </a:spcBef>
              <a:spcAft>
                <a:spcPts val="0"/>
              </a:spcAft>
              <a:buSzPts val="1561"/>
              <a:buFont typeface="Noto Sans Symbols"/>
              <a:buChar char="🞂"/>
            </a:pPr>
            <a:r>
              <a:rPr lang="en-GB" sz="2295"/>
              <a:t>A </a:t>
            </a:r>
            <a:r>
              <a:rPr lang="en-GB" sz="2295" b="1"/>
              <a:t>real time processing</a:t>
            </a:r>
            <a:r>
              <a:rPr lang="en-GB" sz="2295"/>
              <a:t> system receives data, processes them and returns the results very quickly.  It is used to deal with input requests so that it can control the output.  </a:t>
            </a:r>
            <a:endParaRPr sz="2295"/>
          </a:p>
          <a:p>
            <a:pPr marL="365760" lvl="0" indent="-156933" algn="l" rtl="0">
              <a:lnSpc>
                <a:spcPct val="80000"/>
              </a:lnSpc>
              <a:spcBef>
                <a:spcPts val="400"/>
              </a:spcBef>
              <a:spcAft>
                <a:spcPts val="0"/>
              </a:spcAft>
              <a:buSzPts val="1561"/>
              <a:buFont typeface="Noto Sans Symbols"/>
              <a:buNone/>
            </a:pPr>
            <a:endParaRPr sz="2295"/>
          </a:p>
          <a:p>
            <a:pPr marL="365760" lvl="0" indent="-256031" algn="l" rtl="0">
              <a:lnSpc>
                <a:spcPct val="80000"/>
              </a:lnSpc>
              <a:spcBef>
                <a:spcPts val="400"/>
              </a:spcBef>
              <a:spcAft>
                <a:spcPts val="0"/>
              </a:spcAft>
              <a:buSzPts val="1561"/>
              <a:buFont typeface="Noto Sans Symbols"/>
              <a:buChar char="🞂"/>
            </a:pPr>
            <a:r>
              <a:rPr lang="en-GB" sz="2295"/>
              <a:t>A common example of a real time processing are online booking systems e.g. to book a flight, accommodation or to purchase a ticket for a concert.  In these instances, the system must operate in real time so that as booking or orders take place, the availability reduces for future buyers.   </a:t>
            </a:r>
            <a:endParaRPr sz="2295"/>
          </a:p>
          <a:p>
            <a:pPr marL="109728" lvl="0" indent="0" algn="l" rtl="0">
              <a:lnSpc>
                <a:spcPct val="80000"/>
              </a:lnSpc>
              <a:spcBef>
                <a:spcPts val="400"/>
              </a:spcBef>
              <a:spcAft>
                <a:spcPts val="0"/>
              </a:spcAft>
              <a:buSzPts val="1561"/>
              <a:buFont typeface="Noto Sans Symbols"/>
              <a:buNone/>
            </a:pPr>
            <a:endParaRPr sz="2295"/>
          </a:p>
          <a:p>
            <a:pPr marL="365760" lvl="0" indent="-256031" algn="l" rtl="0">
              <a:lnSpc>
                <a:spcPct val="80000"/>
              </a:lnSpc>
              <a:spcBef>
                <a:spcPts val="400"/>
              </a:spcBef>
              <a:spcAft>
                <a:spcPts val="0"/>
              </a:spcAft>
              <a:buSzPts val="1561"/>
              <a:buFont typeface="Noto Sans Symbols"/>
              <a:buChar char="🞂"/>
            </a:pPr>
            <a:r>
              <a:rPr lang="en-GB" sz="2295"/>
              <a:t>Real time processing systems are also necessary where the stakes are high.  For example, air traffic control.</a:t>
            </a:r>
            <a:br>
              <a:rPr lang="en-GB" sz="2295"/>
            </a:br>
            <a:endParaRPr sz="2295"/>
          </a:p>
        </p:txBody>
      </p:sp>
      <p:sp>
        <p:nvSpPr>
          <p:cNvPr id="492" name="Google Shape;492;p61"/>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Modes of Processing Continued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body" idx="1"/>
          </p:nvPr>
        </p:nvSpPr>
        <p:spPr>
          <a:xfrm>
            <a:off x="457200" y="1125538"/>
            <a:ext cx="8229600" cy="4391025"/>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561"/>
              <a:buFont typeface="Noto Sans Symbols"/>
              <a:buNone/>
            </a:pPr>
            <a:r>
              <a:rPr lang="en-GB" sz="2295" b="1"/>
              <a:t>KEY FACTS</a:t>
            </a:r>
            <a:endParaRPr/>
          </a:p>
          <a:p>
            <a:pPr marL="365760" lvl="0" indent="-256031" algn="l" rtl="0">
              <a:lnSpc>
                <a:spcPct val="80000"/>
              </a:lnSpc>
              <a:spcBef>
                <a:spcPts val="400"/>
              </a:spcBef>
              <a:spcAft>
                <a:spcPts val="0"/>
              </a:spcAft>
              <a:buSzPts val="1561"/>
              <a:buFont typeface="Noto Sans Symbols"/>
              <a:buChar char="🞂"/>
            </a:pPr>
            <a:r>
              <a:rPr lang="en-GB" sz="2295"/>
              <a:t>Units of data are a measurement used to describe digital storage size.  </a:t>
            </a:r>
            <a:endParaRPr/>
          </a:p>
          <a:p>
            <a:pPr marL="365760" lvl="0" indent="-156933" algn="l" rtl="0">
              <a:lnSpc>
                <a:spcPct val="80000"/>
              </a:lnSpc>
              <a:spcBef>
                <a:spcPts val="400"/>
              </a:spcBef>
              <a:spcAft>
                <a:spcPts val="0"/>
              </a:spcAft>
              <a:buSzPts val="1561"/>
              <a:buFont typeface="Noto Sans Symbols"/>
              <a:buNone/>
            </a:pPr>
            <a:endParaRPr sz="2295"/>
          </a:p>
          <a:p>
            <a:pPr marL="365760" lvl="0" indent="-256031" algn="l" rtl="0">
              <a:lnSpc>
                <a:spcPct val="80000"/>
              </a:lnSpc>
              <a:spcBef>
                <a:spcPts val="400"/>
              </a:spcBef>
              <a:spcAft>
                <a:spcPts val="0"/>
              </a:spcAft>
              <a:buSzPts val="1561"/>
              <a:buFont typeface="Noto Sans Symbols"/>
              <a:buChar char="🞂"/>
            </a:pPr>
            <a:r>
              <a:rPr lang="en-GB" sz="2295"/>
              <a:t>The smallest unit is a bit.  A single bit may contain a binary value of 0 or 1, On or Off, True or False.</a:t>
            </a:r>
            <a:endParaRPr/>
          </a:p>
          <a:p>
            <a:pPr marL="365760" lvl="0" indent="-256032" algn="l" rtl="0">
              <a:lnSpc>
                <a:spcPct val="80000"/>
              </a:lnSpc>
              <a:spcBef>
                <a:spcPts val="400"/>
              </a:spcBef>
              <a:spcAft>
                <a:spcPts val="0"/>
              </a:spcAft>
              <a:buSzPts val="1561"/>
              <a:buFont typeface="Noto Sans Symbols"/>
              <a:buNone/>
            </a:pPr>
            <a:r>
              <a:rPr lang="en-GB" sz="2295"/>
              <a:t> </a:t>
            </a:r>
            <a:endParaRPr/>
          </a:p>
          <a:p>
            <a:pPr marL="365760" lvl="0" indent="-256031" algn="l" rtl="0">
              <a:lnSpc>
                <a:spcPct val="80000"/>
              </a:lnSpc>
              <a:spcBef>
                <a:spcPts val="400"/>
              </a:spcBef>
              <a:spcAft>
                <a:spcPts val="0"/>
              </a:spcAft>
              <a:buSzPts val="1561"/>
              <a:buFont typeface="Noto Sans Symbols"/>
              <a:buChar char="🞂"/>
            </a:pPr>
            <a:r>
              <a:rPr lang="en-GB" sz="2295"/>
              <a:t>There are 8 bits in a byte.  A byte can store 256 values.  </a:t>
            </a:r>
            <a:endParaRPr/>
          </a:p>
          <a:p>
            <a:pPr marL="365760" lvl="0" indent="-156933" algn="l" rtl="0">
              <a:lnSpc>
                <a:spcPct val="80000"/>
              </a:lnSpc>
              <a:spcBef>
                <a:spcPts val="400"/>
              </a:spcBef>
              <a:spcAft>
                <a:spcPts val="0"/>
              </a:spcAft>
              <a:buSzPts val="1561"/>
              <a:buFont typeface="Noto Sans Symbols"/>
              <a:buNone/>
            </a:pPr>
            <a:endParaRPr sz="2295"/>
          </a:p>
          <a:p>
            <a:pPr marL="365760" lvl="0" indent="-256031" algn="l" rtl="0">
              <a:lnSpc>
                <a:spcPct val="80000"/>
              </a:lnSpc>
              <a:spcBef>
                <a:spcPts val="400"/>
              </a:spcBef>
              <a:spcAft>
                <a:spcPts val="0"/>
              </a:spcAft>
              <a:buSzPts val="1561"/>
              <a:buFont typeface="Noto Sans Symbols"/>
              <a:buChar char="🞂"/>
            </a:pPr>
            <a:r>
              <a:rPr lang="en-GB" sz="2295"/>
              <a:t>Most files contain thousands of bytes and are measured in kilobytes, megabytes, gigabytes and terabytes.</a:t>
            </a:r>
            <a:br>
              <a:rPr lang="en-GB" sz="2295"/>
            </a:br>
            <a:endParaRPr sz="2295"/>
          </a:p>
        </p:txBody>
      </p:sp>
      <p:sp>
        <p:nvSpPr>
          <p:cNvPr id="139" name="Google Shape;139;p17"/>
          <p:cNvSpPr txBox="1">
            <a:spLocks noGrp="1"/>
          </p:cNvSpPr>
          <p:nvPr>
            <p:ph type="title"/>
          </p:nvPr>
        </p:nvSpPr>
        <p:spPr>
          <a:xfrm>
            <a:off x="467544" y="260648"/>
            <a:ext cx="8229600" cy="9361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Units of Data</a:t>
            </a:r>
            <a:endParaRPr/>
          </a:p>
        </p:txBody>
      </p:sp>
      <p:pic>
        <p:nvPicPr>
          <p:cNvPr id="140" name="Google Shape;140;p17" descr="units of data.jpg"/>
          <p:cNvPicPr preferRelativeResize="0"/>
          <p:nvPr/>
        </p:nvPicPr>
        <p:blipFill rotWithShape="1">
          <a:blip r:embed="rId3">
            <a:alphaModFix/>
          </a:blip>
          <a:srcRect/>
          <a:stretch/>
        </p:blipFill>
        <p:spPr>
          <a:xfrm>
            <a:off x="6588125" y="5084763"/>
            <a:ext cx="1673225" cy="11160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a:spLocks noGrp="1"/>
          </p:cNvSpPr>
          <p:nvPr>
            <p:ph type="body" idx="1"/>
          </p:nvPr>
        </p:nvSpPr>
        <p:spPr>
          <a:xfrm>
            <a:off x="457200" y="1196975"/>
            <a:ext cx="6845300" cy="4810125"/>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360"/>
              <a:buFont typeface="Noto Sans Symbols"/>
              <a:buChar char="🞂"/>
            </a:pPr>
            <a:r>
              <a:rPr lang="en-GB" sz="2000"/>
              <a:t>A </a:t>
            </a:r>
            <a:r>
              <a:rPr lang="en-GB" sz="2000" b="1"/>
              <a:t>multi-user system</a:t>
            </a:r>
            <a:r>
              <a:rPr lang="en-GB" sz="2000"/>
              <a:t> allows multiple users to access the same system at once.  They are usually highly sophisticated and complex. </a:t>
            </a:r>
            <a:endParaRPr sz="2000"/>
          </a:p>
          <a:p>
            <a:pPr marL="109728" lvl="0" indent="0" algn="l" rtl="0">
              <a:spcBef>
                <a:spcPts val="400"/>
              </a:spcBef>
              <a:spcAft>
                <a:spcPts val="0"/>
              </a:spcAft>
              <a:buSzPts val="1360"/>
              <a:buFont typeface="Noto Sans Symbols"/>
              <a:buNone/>
            </a:pPr>
            <a:endParaRPr sz="2000"/>
          </a:p>
          <a:p>
            <a:pPr marL="365760" lvl="0" indent="-256032" algn="l" rtl="0">
              <a:spcBef>
                <a:spcPts val="400"/>
              </a:spcBef>
              <a:spcAft>
                <a:spcPts val="0"/>
              </a:spcAft>
              <a:buSzPts val="1360"/>
              <a:buFont typeface="Noto Sans Symbols"/>
              <a:buChar char="🞂"/>
            </a:pPr>
            <a:r>
              <a:rPr lang="en-GB" sz="2000"/>
              <a:t>For example, numerous teachers can access the School Information Management System at once.</a:t>
            </a:r>
            <a:endParaRPr/>
          </a:p>
          <a:p>
            <a:pPr marL="365760" lvl="0" indent="-169671" algn="l" rtl="0">
              <a:spcBef>
                <a:spcPts val="400"/>
              </a:spcBef>
              <a:spcAft>
                <a:spcPts val="0"/>
              </a:spcAft>
              <a:buSzPts val="1360"/>
              <a:buFont typeface="Noto Sans Symbols"/>
              <a:buNone/>
            </a:pPr>
            <a:endParaRPr sz="2000"/>
          </a:p>
        </p:txBody>
      </p:sp>
      <p:sp>
        <p:nvSpPr>
          <p:cNvPr id="498" name="Google Shape;498;p62"/>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Modes of Processing Continued</a:t>
            </a:r>
            <a:endParaRPr/>
          </a:p>
        </p:txBody>
      </p:sp>
      <p:sp>
        <p:nvSpPr>
          <p:cNvPr id="499" name="Google Shape;499;p62"/>
          <p:cNvSpPr/>
          <p:nvPr/>
        </p:nvSpPr>
        <p:spPr>
          <a:xfrm>
            <a:off x="6740525" y="5084763"/>
            <a:ext cx="2303463" cy="1512887"/>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Student Research Activity Page </a:t>
            </a:r>
            <a:endParaRPr/>
          </a:p>
        </p:txBody>
      </p:sp>
      <p:sp>
        <p:nvSpPr>
          <p:cNvPr id="500" name="Google Shape;500;p62"/>
          <p:cNvSpPr txBox="1"/>
          <p:nvPr/>
        </p:nvSpPr>
        <p:spPr>
          <a:xfrm>
            <a:off x="498475" y="3602038"/>
            <a:ext cx="8147050" cy="2154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a:solidFill>
                  <a:schemeClr val="dk1"/>
                </a:solidFill>
                <a:latin typeface="Lucida Sans"/>
                <a:ea typeface="Lucida Sans"/>
                <a:cs typeface="Lucida Sans"/>
                <a:sym typeface="Lucida Sans"/>
              </a:rPr>
              <a:t>Useful links:</a:t>
            </a:r>
            <a:br>
              <a:rPr lang="en-GB" sz="1400" b="1">
                <a:solidFill>
                  <a:schemeClr val="dk1"/>
                </a:solidFill>
                <a:latin typeface="Lucida Sans"/>
                <a:ea typeface="Lucida Sans"/>
                <a:cs typeface="Lucida Sans"/>
                <a:sym typeface="Lucida Sans"/>
              </a:rPr>
            </a:br>
            <a:r>
              <a:rPr lang="en-GB" sz="1400" b="1" u="sng">
                <a:solidFill>
                  <a:schemeClr val="hlink"/>
                </a:solidFill>
                <a:latin typeface="Lucida Sans"/>
                <a:ea typeface="Lucida Sans"/>
                <a:cs typeface="Lucida Sans"/>
                <a:sym typeface="Lucida Sans"/>
                <a:hlinkClick r:id="rId3"/>
              </a:rPr>
              <a:t>https://www.techwalla.com/articles/advantages-disadvantages-of-batch-processing</a:t>
            </a:r>
            <a:r>
              <a:rPr lang="en-GB" sz="1400" b="1">
                <a:solidFill>
                  <a:schemeClr val="dk1"/>
                </a:solidFill>
                <a:latin typeface="Lucida Sans"/>
                <a:ea typeface="Lucida Sans"/>
                <a:cs typeface="Lucida Sans"/>
                <a:sym typeface="Lucida Sans"/>
              </a:rPr>
              <a:t> </a:t>
            </a:r>
            <a:endParaRPr/>
          </a:p>
          <a:p>
            <a:pPr marL="0" marR="0" lvl="0" indent="0" algn="l" rtl="0">
              <a:spcBef>
                <a:spcPts val="0"/>
              </a:spcBef>
              <a:spcAft>
                <a:spcPts val="0"/>
              </a:spcAft>
              <a:buNone/>
            </a:pPr>
            <a:r>
              <a:rPr lang="en-GB" sz="1400" b="1">
                <a:solidFill>
                  <a:schemeClr val="dk1"/>
                </a:solidFill>
                <a:latin typeface="Lucida Sans"/>
                <a:ea typeface="Lucida Sans"/>
                <a:cs typeface="Lucida Sans"/>
                <a:sym typeface="Lucida Sans"/>
              </a:rPr>
              <a:t/>
            </a:r>
            <a:br>
              <a:rPr lang="en-GB" sz="1400" b="1">
                <a:solidFill>
                  <a:schemeClr val="dk1"/>
                </a:solidFill>
                <a:latin typeface="Lucida Sans"/>
                <a:ea typeface="Lucida Sans"/>
                <a:cs typeface="Lucida Sans"/>
                <a:sym typeface="Lucida Sans"/>
              </a:rPr>
            </a:br>
            <a:r>
              <a:rPr lang="en-GB" sz="1400" b="1" u="sng">
                <a:solidFill>
                  <a:schemeClr val="hlink"/>
                </a:solidFill>
                <a:latin typeface="Lucida Sans"/>
                <a:ea typeface="Lucida Sans"/>
                <a:cs typeface="Lucida Sans"/>
                <a:sym typeface="Lucida Sans"/>
                <a:hlinkClick r:id="rId4"/>
              </a:rPr>
              <a:t>http://smallbusiness.chron.com/advantages-disadvantages-batch-online-input-methods-34893.html</a:t>
            </a:r>
            <a:r>
              <a:rPr lang="en-GB" sz="1400" b="1">
                <a:solidFill>
                  <a:schemeClr val="dk1"/>
                </a:solidFill>
                <a:latin typeface="Lucida Sans"/>
                <a:ea typeface="Lucida Sans"/>
                <a:cs typeface="Lucida Sans"/>
                <a:sym typeface="Lucida Sans"/>
              </a:rPr>
              <a:t> </a:t>
            </a:r>
            <a:endParaRPr/>
          </a:p>
          <a:p>
            <a:pPr marL="0" marR="0" lvl="0" indent="0" algn="l" rtl="0">
              <a:spcBef>
                <a:spcPts val="0"/>
              </a:spcBef>
              <a:spcAft>
                <a:spcPts val="0"/>
              </a:spcAft>
              <a:buNone/>
            </a:pPr>
            <a:endParaRPr sz="1400" b="1">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GB" sz="1400" b="1" u="sng">
                <a:solidFill>
                  <a:schemeClr val="hlink"/>
                </a:solidFill>
                <a:latin typeface="Lucida Sans"/>
                <a:ea typeface="Lucida Sans"/>
                <a:cs typeface="Lucida Sans"/>
                <a:sym typeface="Lucida Sans"/>
                <a:hlinkClick r:id="rId5"/>
              </a:rPr>
              <a:t>https://www.ictlounge.com/html/types_of_processing.htm</a:t>
            </a:r>
            <a:r>
              <a:rPr lang="en-GB" sz="1400" b="1">
                <a:solidFill>
                  <a:schemeClr val="dk1"/>
                </a:solidFill>
                <a:latin typeface="Lucida Sans"/>
                <a:ea typeface="Lucida Sans"/>
                <a:cs typeface="Lucida Sans"/>
                <a:sym typeface="Lucida Sans"/>
              </a:rPr>
              <a:t> </a:t>
            </a:r>
            <a:endParaRPr/>
          </a:p>
          <a:p>
            <a:pPr marL="0" marR="0" lvl="0" indent="0" algn="l" rtl="0">
              <a:spcBef>
                <a:spcPts val="0"/>
              </a:spcBef>
              <a:spcAft>
                <a:spcPts val="0"/>
              </a:spcAft>
              <a:buNone/>
            </a:pPr>
            <a:r>
              <a:rPr lang="en-GB" sz="1800" b="1">
                <a:solidFill>
                  <a:schemeClr val="dk1"/>
                </a:solidFill>
                <a:latin typeface="Lucida Sans"/>
                <a:ea typeface="Lucida Sans"/>
                <a:cs typeface="Lucida Sans"/>
                <a:sym typeface="Lucida Sans"/>
              </a:rPr>
              <a:t> </a:t>
            </a:r>
            <a:br>
              <a:rPr lang="en-GB" sz="1800" b="1">
                <a:solidFill>
                  <a:schemeClr val="dk1"/>
                </a:solidFill>
                <a:latin typeface="Lucida Sans"/>
                <a:ea typeface="Lucida Sans"/>
                <a:cs typeface="Lucida Sans"/>
                <a:sym typeface="Lucida Sans"/>
              </a:rPr>
            </a:br>
            <a:endParaRPr sz="1800" b="1">
              <a:solidFill>
                <a:schemeClr val="dk1"/>
              </a:solidFill>
              <a:latin typeface="Lucida Sans"/>
              <a:ea typeface="Lucida Sans"/>
              <a:cs typeface="Lucida Sans"/>
              <a:sym typeface="Lucida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63"/>
          <p:cNvPicPr preferRelativeResize="0">
            <a:picLocks noGrp="1"/>
          </p:cNvPicPr>
          <p:nvPr>
            <p:ph type="body" idx="1"/>
          </p:nvPr>
        </p:nvPicPr>
        <p:blipFill rotWithShape="1">
          <a:blip r:embed="rId3">
            <a:alphaModFix/>
          </a:blip>
          <a:srcRect l="26375" t="23167" r="28124" b="14126"/>
          <a:stretch/>
        </p:blipFill>
        <p:spPr>
          <a:xfrm>
            <a:off x="539750" y="1082675"/>
            <a:ext cx="8147050" cy="5226050"/>
          </a:xfrm>
          <a:prstGeom prst="rect">
            <a:avLst/>
          </a:prstGeom>
          <a:noFill/>
          <a:ln>
            <a:noFill/>
          </a:ln>
        </p:spPr>
      </p:pic>
      <p:sp>
        <p:nvSpPr>
          <p:cNvPr id="506" name="Google Shape;506;p63"/>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Modes of Processing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4"/>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430"/>
              <a:t/>
            </a:r>
            <a:br>
              <a:rPr lang="en-GB" sz="2430"/>
            </a:br>
            <a:r>
              <a:rPr lang="en-GB" sz="2430"/>
              <a:t/>
            </a:r>
            <a:br>
              <a:rPr lang="en-GB" sz="2430"/>
            </a:br>
            <a:r>
              <a:rPr lang="en-GB" sz="2430"/>
              <a:t>UTILITY PROGRAMS  Can you identify the following utility programs on a computer?</a:t>
            </a:r>
            <a:r>
              <a:rPr lang="en-GB" sz="3690"/>
              <a:t/>
            </a:r>
            <a:br>
              <a:rPr lang="en-GB" sz="3690"/>
            </a:br>
            <a:endParaRPr sz="3690"/>
          </a:p>
        </p:txBody>
      </p:sp>
      <p:sp>
        <p:nvSpPr>
          <p:cNvPr id="512" name="Google Shape;512;p64"/>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CHALLENGE</a:t>
            </a:r>
            <a:endParaRPr/>
          </a:p>
        </p:txBody>
      </p:sp>
      <p:sp>
        <p:nvSpPr>
          <p:cNvPr id="513" name="Google Shape;513;p64"/>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ANSWERS</a:t>
            </a:r>
            <a:endParaRPr/>
          </a:p>
        </p:txBody>
      </p:sp>
      <p:pic>
        <p:nvPicPr>
          <p:cNvPr id="514" name="Google Shape;514;p64"/>
          <p:cNvPicPr preferRelativeResize="0">
            <a:picLocks noGrp="1"/>
          </p:cNvPicPr>
          <p:nvPr>
            <p:ph type="body" idx="3"/>
          </p:nvPr>
        </p:nvPicPr>
        <p:blipFill rotWithShape="1">
          <a:blip r:embed="rId3">
            <a:alphaModFix/>
          </a:blip>
          <a:srcRect l="3821" t="23478" r="64098" b="29566"/>
          <a:stretch/>
        </p:blipFill>
        <p:spPr>
          <a:xfrm>
            <a:off x="611560" y="1484784"/>
            <a:ext cx="3528392" cy="3096344"/>
          </a:xfrm>
          <a:prstGeom prst="rect">
            <a:avLst/>
          </a:prstGeom>
          <a:noFill/>
          <a:ln>
            <a:noFill/>
          </a:ln>
        </p:spPr>
      </p:pic>
      <p:pic>
        <p:nvPicPr>
          <p:cNvPr id="515" name="Google Shape;515;p64" descr="anti-virus.jpg"/>
          <p:cNvPicPr preferRelativeResize="0">
            <a:picLocks noGrp="1"/>
          </p:cNvPicPr>
          <p:nvPr>
            <p:ph type="body" idx="4"/>
          </p:nvPr>
        </p:nvPicPr>
        <p:blipFill rotWithShape="1">
          <a:blip r:embed="rId4">
            <a:alphaModFix/>
          </a:blip>
          <a:srcRect/>
          <a:stretch/>
        </p:blipFill>
        <p:spPr>
          <a:xfrm>
            <a:off x="3347864" y="4725144"/>
            <a:ext cx="801415" cy="535326"/>
          </a:xfrm>
          <a:prstGeom prst="rect">
            <a:avLst/>
          </a:prstGeom>
          <a:noFill/>
          <a:ln>
            <a:noFill/>
          </a:ln>
        </p:spPr>
      </p:pic>
      <p:pic>
        <p:nvPicPr>
          <p:cNvPr id="516" name="Google Shape;516;p64" descr="USER ACCOUNTS.jpg"/>
          <p:cNvPicPr preferRelativeResize="0"/>
          <p:nvPr/>
        </p:nvPicPr>
        <p:blipFill rotWithShape="1">
          <a:blip r:embed="rId5">
            <a:alphaModFix/>
          </a:blip>
          <a:srcRect/>
          <a:stretch/>
        </p:blipFill>
        <p:spPr>
          <a:xfrm>
            <a:off x="611560" y="4725144"/>
            <a:ext cx="613792" cy="591968"/>
          </a:xfrm>
          <a:prstGeom prst="rect">
            <a:avLst/>
          </a:prstGeom>
          <a:noFill/>
          <a:ln>
            <a:noFill/>
          </a:ln>
        </p:spPr>
      </p:pic>
      <p:pic>
        <p:nvPicPr>
          <p:cNvPr id="517" name="Google Shape;517;p64" descr="disk cleaner.jpg"/>
          <p:cNvPicPr preferRelativeResize="0"/>
          <p:nvPr/>
        </p:nvPicPr>
        <p:blipFill rotWithShape="1">
          <a:blip r:embed="rId6">
            <a:alphaModFix/>
          </a:blip>
          <a:srcRect/>
          <a:stretch/>
        </p:blipFill>
        <p:spPr>
          <a:xfrm>
            <a:off x="1475656" y="4725144"/>
            <a:ext cx="781812" cy="518160"/>
          </a:xfrm>
          <a:prstGeom prst="rect">
            <a:avLst/>
          </a:prstGeom>
          <a:noFill/>
          <a:ln>
            <a:noFill/>
          </a:ln>
        </p:spPr>
      </p:pic>
      <p:pic>
        <p:nvPicPr>
          <p:cNvPr id="518" name="Google Shape;518;p64" descr="backup.jpg"/>
          <p:cNvPicPr preferRelativeResize="0"/>
          <p:nvPr/>
        </p:nvPicPr>
        <p:blipFill rotWithShape="1">
          <a:blip r:embed="rId7">
            <a:alphaModFix/>
          </a:blip>
          <a:srcRect/>
          <a:stretch/>
        </p:blipFill>
        <p:spPr>
          <a:xfrm>
            <a:off x="2411760" y="4725144"/>
            <a:ext cx="720080" cy="504056"/>
          </a:xfrm>
          <a:prstGeom prst="rect">
            <a:avLst/>
          </a:prstGeom>
          <a:noFill/>
          <a:ln>
            <a:noFill/>
          </a:ln>
        </p:spPr>
      </p:pic>
      <p:sp>
        <p:nvSpPr>
          <p:cNvPr id="519" name="Google Shape;519;p64"/>
          <p:cNvSpPr txBox="1"/>
          <p:nvPr/>
        </p:nvSpPr>
        <p:spPr>
          <a:xfrm>
            <a:off x="4788024" y="1412776"/>
            <a:ext cx="38164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pic>
        <p:nvPicPr>
          <p:cNvPr id="520" name="Google Shape;520;p64" descr="crossword.JPG"/>
          <p:cNvPicPr preferRelativeResize="0"/>
          <p:nvPr/>
        </p:nvPicPr>
        <p:blipFill rotWithShape="1">
          <a:blip r:embed="rId8">
            <a:alphaModFix/>
          </a:blip>
          <a:srcRect/>
          <a:stretch/>
        </p:blipFill>
        <p:spPr>
          <a:xfrm>
            <a:off x="4860032" y="1340768"/>
            <a:ext cx="3845160" cy="33843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0"/>
                                        </p:tgtEl>
                                        <p:attrNameLst>
                                          <p:attrName>style.visibility</p:attrName>
                                        </p:attrNameLst>
                                      </p:cBhvr>
                                      <p:to>
                                        <p:strVal val="visible"/>
                                      </p:to>
                                    </p:set>
                                    <p:animEffect transition="in" filter="fade">
                                      <p:cBhvr>
                                        <p:cTn id="12"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5"/>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r>
              <a:rPr lang="en-GB" sz="2000" b="1"/>
              <a:t>KEY FACTS</a:t>
            </a:r>
            <a:endParaRPr/>
          </a:p>
          <a:p>
            <a:pPr marL="365125" lvl="0" indent="-255587" algn="l" rtl="0">
              <a:spcBef>
                <a:spcPts val="400"/>
              </a:spcBef>
              <a:spcAft>
                <a:spcPts val="0"/>
              </a:spcAft>
              <a:buSzPts val="1360"/>
              <a:buNone/>
            </a:pPr>
            <a:r>
              <a:rPr lang="en-GB" sz="2000"/>
              <a:t>Utilities Applications</a:t>
            </a:r>
            <a:r>
              <a:rPr lang="en-GB" sz="2000" b="1"/>
              <a:t> </a:t>
            </a:r>
            <a:r>
              <a:rPr lang="en-GB" sz="2000"/>
              <a:t>allow the user to manage the computer.  The 2 key utilities are </a:t>
            </a:r>
            <a:r>
              <a:rPr lang="en-GB" sz="2000" b="1"/>
              <a:t>Maintenance Utilities</a:t>
            </a:r>
            <a:r>
              <a:rPr lang="en-GB" sz="2000"/>
              <a:t> and </a:t>
            </a:r>
            <a:r>
              <a:rPr lang="en-GB" sz="2000" b="1"/>
              <a:t>Security Utilities</a:t>
            </a:r>
            <a:r>
              <a:rPr lang="en-GB" sz="2000"/>
              <a:t>.  </a:t>
            </a:r>
            <a:endParaRPr/>
          </a:p>
          <a:p>
            <a:pPr marL="365125" lvl="0" indent="-255587" algn="l" rtl="0">
              <a:spcBef>
                <a:spcPts val="400"/>
              </a:spcBef>
              <a:spcAft>
                <a:spcPts val="0"/>
              </a:spcAft>
              <a:buSzPts val="1360"/>
              <a:buNone/>
            </a:pPr>
            <a:endParaRPr sz="2000" b="1"/>
          </a:p>
          <a:p>
            <a:pPr marL="365125" lvl="0" indent="-255587" algn="l" rtl="0">
              <a:spcBef>
                <a:spcPts val="400"/>
              </a:spcBef>
              <a:spcAft>
                <a:spcPts val="0"/>
              </a:spcAft>
              <a:buSzPts val="1360"/>
              <a:buNone/>
            </a:pPr>
            <a:r>
              <a:rPr lang="en-GB" sz="2000" b="1"/>
              <a:t>Maintenance Utilities</a:t>
            </a:r>
            <a:r>
              <a:rPr lang="en-GB" sz="2000"/>
              <a:t> may include features such as: File Management, Diagnostic tools, Backup, Disk Cleaner, Disk Fragmentation and Task Scheduling.  </a:t>
            </a:r>
            <a:endParaRPr/>
          </a:p>
          <a:p>
            <a:pPr marL="365125" lvl="0" indent="-255587" algn="l" rtl="0">
              <a:spcBef>
                <a:spcPts val="400"/>
              </a:spcBef>
              <a:spcAft>
                <a:spcPts val="0"/>
              </a:spcAft>
              <a:buSzPts val="1360"/>
              <a:buNone/>
            </a:pPr>
            <a:endParaRPr sz="2000" b="1"/>
          </a:p>
          <a:p>
            <a:pPr marL="365125" lvl="0" indent="-255587" algn="l" rtl="0">
              <a:spcBef>
                <a:spcPts val="400"/>
              </a:spcBef>
              <a:spcAft>
                <a:spcPts val="0"/>
              </a:spcAft>
              <a:buSzPts val="1360"/>
              <a:buNone/>
            </a:pPr>
            <a:r>
              <a:rPr lang="en-GB" sz="2000" b="1"/>
              <a:t>Security Utilities </a:t>
            </a:r>
            <a:r>
              <a:rPr lang="en-GB" sz="2000"/>
              <a:t>may include features such as: Anti-Virus Software, Firewalls and Management of User Accounts.</a:t>
            </a:r>
            <a:endParaRPr/>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360"/>
              <a:buNone/>
            </a:pPr>
            <a:r>
              <a:rPr lang="en-GB" sz="2000"/>
              <a:t>Different computer systems may have different system software facilities.  These are usually accessible through the control panel or accessories folder.</a:t>
            </a:r>
            <a:endParaRPr/>
          </a:p>
          <a:p>
            <a:pPr marL="365125" lvl="0" indent="-255587" algn="l" rtl="0">
              <a:spcBef>
                <a:spcPts val="400"/>
              </a:spcBef>
              <a:spcAft>
                <a:spcPts val="0"/>
              </a:spcAft>
              <a:buSzPts val="1360"/>
              <a:buNone/>
            </a:pPr>
            <a:endParaRPr sz="2000"/>
          </a:p>
        </p:txBody>
      </p:sp>
      <p:sp>
        <p:nvSpPr>
          <p:cNvPr id="526" name="Google Shape;526;p65"/>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Utility Applications</a:t>
            </a:r>
            <a:endParaRPr sz="3690"/>
          </a:p>
        </p:txBody>
      </p:sp>
      <p:pic>
        <p:nvPicPr>
          <p:cNvPr id="527" name="Google Shape;527;p65" descr="utility program.jpg"/>
          <p:cNvPicPr preferRelativeResize="0"/>
          <p:nvPr/>
        </p:nvPicPr>
        <p:blipFill rotWithShape="1">
          <a:blip r:embed="rId3">
            <a:alphaModFix/>
          </a:blip>
          <a:srcRect/>
          <a:stretch/>
        </p:blipFill>
        <p:spPr>
          <a:xfrm>
            <a:off x="7380312" y="260648"/>
            <a:ext cx="1371600" cy="1091184"/>
          </a:xfrm>
          <a:prstGeom prst="rect">
            <a:avLst/>
          </a:prstGeom>
          <a:noFill/>
          <a:ln>
            <a:noFill/>
          </a:ln>
        </p:spPr>
      </p:pic>
      <p:sp>
        <p:nvSpPr>
          <p:cNvPr id="528" name="Google Shape;528;p65"/>
          <p:cNvSpPr/>
          <p:nvPr/>
        </p:nvSpPr>
        <p:spPr>
          <a:xfrm>
            <a:off x="6660232" y="5733256"/>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30</a:t>
            </a:r>
            <a:endParaRPr sz="1400">
              <a:solidFill>
                <a:schemeClr val="lt1"/>
              </a:solidFill>
              <a:latin typeface="Lucida Sans"/>
              <a:ea typeface="Lucida Sans"/>
              <a:cs typeface="Lucida Sans"/>
              <a:sym typeface="Lucida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6"/>
          <p:cNvSpPr txBox="1">
            <a:spLocks noGrp="1"/>
          </p:cNvSpPr>
          <p:nvPr>
            <p:ph type="title"/>
          </p:nvPr>
        </p:nvSpPr>
        <p:spPr>
          <a:xfrm>
            <a:off x="457200" y="273050"/>
            <a:ext cx="8229600" cy="92370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Utility Applications</a:t>
            </a:r>
            <a:endParaRPr/>
          </a:p>
        </p:txBody>
      </p:sp>
      <p:sp>
        <p:nvSpPr>
          <p:cNvPr id="534" name="Google Shape;534;p66"/>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System and Restore</a:t>
            </a:r>
            <a:endParaRPr/>
          </a:p>
        </p:txBody>
      </p:sp>
      <p:sp>
        <p:nvSpPr>
          <p:cNvPr id="535" name="Google Shape;535;p66"/>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b="1"/>
              <a:t>Tasks Performed</a:t>
            </a:r>
            <a:endParaRPr b="1"/>
          </a:p>
        </p:txBody>
      </p:sp>
      <p:sp>
        <p:nvSpPr>
          <p:cNvPr id="536" name="Google Shape;536;p66"/>
          <p:cNvSpPr txBox="1">
            <a:spLocks noGrp="1"/>
          </p:cNvSpPr>
          <p:nvPr>
            <p:ph type="body" idx="3"/>
          </p:nvPr>
        </p:nvSpPr>
        <p:spPr>
          <a:xfrm>
            <a:off x="457200" y="1124744"/>
            <a:ext cx="4040188" cy="426131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None/>
            </a:pPr>
            <a:endParaRPr b="1"/>
          </a:p>
        </p:txBody>
      </p:sp>
      <p:sp>
        <p:nvSpPr>
          <p:cNvPr id="537" name="Google Shape;537;p66"/>
          <p:cNvSpPr txBox="1">
            <a:spLocks noGrp="1"/>
          </p:cNvSpPr>
          <p:nvPr>
            <p:ph type="body" idx="4"/>
          </p:nvPr>
        </p:nvSpPr>
        <p:spPr>
          <a:xfrm>
            <a:off x="4645025" y="1124744"/>
            <a:ext cx="4041775" cy="426131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Char char="🞂"/>
            </a:pPr>
            <a:r>
              <a:rPr lang="en-GB" sz="2000"/>
              <a:t>System Restore is useful when there are PC problems that cannot be corrected easily</a:t>
            </a:r>
            <a:endParaRPr/>
          </a:p>
          <a:p>
            <a:pPr marL="365125" lvl="0" indent="-255587" algn="l" rtl="0">
              <a:spcBef>
                <a:spcPts val="0"/>
              </a:spcBef>
              <a:spcAft>
                <a:spcPts val="0"/>
              </a:spcAft>
              <a:buSzPts val="1360"/>
              <a:buNone/>
            </a:pPr>
            <a:endParaRPr sz="2000"/>
          </a:p>
          <a:p>
            <a:pPr marL="365125" lvl="0" indent="-255587" algn="l" rtl="0">
              <a:spcBef>
                <a:spcPts val="0"/>
              </a:spcBef>
              <a:spcAft>
                <a:spcPts val="0"/>
              </a:spcAft>
              <a:buSzPts val="1360"/>
              <a:buChar char="🞂"/>
            </a:pPr>
            <a:r>
              <a:rPr lang="en-GB" sz="2000"/>
              <a:t>This facility restores the PC or device to an earlier saved version or point in time</a:t>
            </a:r>
            <a:endParaRPr/>
          </a:p>
        </p:txBody>
      </p:sp>
      <p:pic>
        <p:nvPicPr>
          <p:cNvPr id="538" name="Google Shape;538;p66"/>
          <p:cNvPicPr preferRelativeResize="0"/>
          <p:nvPr/>
        </p:nvPicPr>
        <p:blipFill rotWithShape="1">
          <a:blip r:embed="rId3">
            <a:alphaModFix/>
          </a:blip>
          <a:srcRect l="18121" t="13617" r="33971" b="30638"/>
          <a:stretch/>
        </p:blipFill>
        <p:spPr>
          <a:xfrm>
            <a:off x="467544" y="1124744"/>
            <a:ext cx="4032448" cy="424847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7"/>
          <p:cNvSpPr txBox="1">
            <a:spLocks noGrp="1"/>
          </p:cNvSpPr>
          <p:nvPr>
            <p:ph type="title"/>
          </p:nvPr>
        </p:nvSpPr>
        <p:spPr>
          <a:xfrm>
            <a:off x="457200" y="273050"/>
            <a:ext cx="8229600" cy="92370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Utility Applications</a:t>
            </a:r>
            <a:endParaRPr/>
          </a:p>
        </p:txBody>
      </p:sp>
      <p:sp>
        <p:nvSpPr>
          <p:cNvPr id="544" name="Google Shape;544;p67"/>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Disk Cleaner and Disk Fragmentation</a:t>
            </a:r>
            <a:endParaRPr/>
          </a:p>
        </p:txBody>
      </p:sp>
      <p:sp>
        <p:nvSpPr>
          <p:cNvPr id="545" name="Google Shape;545;p67"/>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b="1"/>
              <a:t>Tasks Performed</a:t>
            </a:r>
            <a:endParaRPr b="1"/>
          </a:p>
        </p:txBody>
      </p:sp>
      <p:sp>
        <p:nvSpPr>
          <p:cNvPr id="546" name="Google Shape;546;p67"/>
          <p:cNvSpPr txBox="1">
            <a:spLocks noGrp="1"/>
          </p:cNvSpPr>
          <p:nvPr>
            <p:ph type="body" idx="4"/>
          </p:nvPr>
        </p:nvSpPr>
        <p:spPr>
          <a:xfrm>
            <a:off x="4645025" y="1124744"/>
            <a:ext cx="4041775" cy="4261313"/>
          </a:xfrm>
          <a:prstGeom prst="rect">
            <a:avLst/>
          </a:prstGeom>
          <a:noFill/>
          <a:ln>
            <a:noFill/>
          </a:ln>
        </p:spPr>
        <p:txBody>
          <a:bodyPr spcFirstLastPara="1" wrap="square" lIns="91425" tIns="45700" rIns="91425" bIns="45700" anchor="t" anchorCtr="0">
            <a:noAutofit/>
          </a:bodyPr>
          <a:lstStyle/>
          <a:p>
            <a:pPr marL="365125" lvl="0" indent="-255588" algn="l" rtl="0">
              <a:spcBef>
                <a:spcPts val="0"/>
              </a:spcBef>
              <a:spcAft>
                <a:spcPts val="0"/>
              </a:spcAft>
              <a:buSzPts val="1088"/>
              <a:buChar char="🞂"/>
            </a:pPr>
            <a:r>
              <a:rPr lang="en-GB" sz="1600"/>
              <a:t>Disk cleaner removes the address to the location of a file when the user deletes a file no longer required</a:t>
            </a:r>
            <a:endParaRPr/>
          </a:p>
          <a:p>
            <a:pPr marL="365125" lvl="0" indent="-186500" algn="l" rtl="0">
              <a:spcBef>
                <a:spcPts val="0"/>
              </a:spcBef>
              <a:spcAft>
                <a:spcPts val="0"/>
              </a:spcAft>
              <a:buSzPts val="1088"/>
              <a:buNone/>
            </a:pPr>
            <a:endParaRPr sz="1600"/>
          </a:p>
          <a:p>
            <a:pPr marL="365125" lvl="0" indent="-255588" algn="l" rtl="0">
              <a:spcBef>
                <a:spcPts val="0"/>
              </a:spcBef>
              <a:spcAft>
                <a:spcPts val="0"/>
              </a:spcAft>
              <a:buSzPts val="1088"/>
              <a:buChar char="🞂"/>
            </a:pPr>
            <a:r>
              <a:rPr lang="en-GB" sz="1600"/>
              <a:t>Fragmentation causes slow computer performance, freezing and crashing</a:t>
            </a:r>
            <a:endParaRPr/>
          </a:p>
          <a:p>
            <a:pPr marL="365125" lvl="0" indent="-255587" algn="l" rtl="0">
              <a:spcBef>
                <a:spcPts val="0"/>
              </a:spcBef>
              <a:spcAft>
                <a:spcPts val="0"/>
              </a:spcAft>
              <a:buSzPts val="1088"/>
              <a:buNone/>
            </a:pPr>
            <a:endParaRPr sz="1600"/>
          </a:p>
          <a:p>
            <a:pPr marL="365125" lvl="0" indent="-255588" algn="l" rtl="0">
              <a:spcBef>
                <a:spcPts val="0"/>
              </a:spcBef>
              <a:spcAft>
                <a:spcPts val="0"/>
              </a:spcAft>
              <a:buSzPts val="1088"/>
              <a:buChar char="🞂"/>
            </a:pPr>
            <a:r>
              <a:rPr lang="en-GB" sz="1600"/>
              <a:t>Defragmentation collects scattered pieces of data and brings them back together again</a:t>
            </a:r>
            <a:endParaRPr/>
          </a:p>
          <a:p>
            <a:pPr marL="365125" lvl="0" indent="-255587" algn="l" rtl="0">
              <a:spcBef>
                <a:spcPts val="0"/>
              </a:spcBef>
              <a:spcAft>
                <a:spcPts val="0"/>
              </a:spcAft>
              <a:buSzPts val="1088"/>
              <a:buNone/>
            </a:pPr>
            <a:endParaRPr sz="1600"/>
          </a:p>
          <a:p>
            <a:pPr marL="365125" lvl="0" indent="-255588" algn="l" rtl="0">
              <a:spcBef>
                <a:spcPts val="0"/>
              </a:spcBef>
              <a:spcAft>
                <a:spcPts val="0"/>
              </a:spcAft>
              <a:buSzPts val="1088"/>
              <a:buChar char="🞂"/>
            </a:pPr>
            <a:r>
              <a:rPr lang="en-GB" sz="1600"/>
              <a:t>Like a house spring clean, its purpose is to clean up the hard drive, increase performance and speed</a:t>
            </a:r>
            <a:endParaRPr/>
          </a:p>
          <a:p>
            <a:pPr marL="365125" lvl="0" indent="-255587" algn="l" rtl="0">
              <a:spcBef>
                <a:spcPts val="0"/>
              </a:spcBef>
              <a:spcAft>
                <a:spcPts val="0"/>
              </a:spcAft>
              <a:buSzPts val="1360"/>
              <a:buNone/>
            </a:pPr>
            <a:endParaRPr sz="2000"/>
          </a:p>
        </p:txBody>
      </p:sp>
      <p:pic>
        <p:nvPicPr>
          <p:cNvPr id="547" name="Google Shape;547;p67"/>
          <p:cNvPicPr preferRelativeResize="0">
            <a:picLocks noGrp="1"/>
          </p:cNvPicPr>
          <p:nvPr>
            <p:ph type="body" idx="3"/>
          </p:nvPr>
        </p:nvPicPr>
        <p:blipFill rotWithShape="1">
          <a:blip r:embed="rId3">
            <a:alphaModFix/>
          </a:blip>
          <a:srcRect t="30638" r="86024" b="24042"/>
          <a:stretch/>
        </p:blipFill>
        <p:spPr>
          <a:xfrm>
            <a:off x="611560" y="1124744"/>
            <a:ext cx="3816424" cy="426164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8"/>
          <p:cNvSpPr txBox="1">
            <a:spLocks noGrp="1"/>
          </p:cNvSpPr>
          <p:nvPr>
            <p:ph type="title"/>
          </p:nvPr>
        </p:nvSpPr>
        <p:spPr>
          <a:xfrm>
            <a:off x="457200" y="273050"/>
            <a:ext cx="8229600" cy="92370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Utility Applications</a:t>
            </a:r>
            <a:endParaRPr/>
          </a:p>
        </p:txBody>
      </p:sp>
      <p:sp>
        <p:nvSpPr>
          <p:cNvPr id="553" name="Google Shape;553;p68"/>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Task Scheduling</a:t>
            </a:r>
            <a:endParaRPr/>
          </a:p>
        </p:txBody>
      </p:sp>
      <p:sp>
        <p:nvSpPr>
          <p:cNvPr id="554" name="Google Shape;554;p68"/>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b="1"/>
              <a:t>Tasks Performed</a:t>
            </a:r>
            <a:endParaRPr b="1"/>
          </a:p>
        </p:txBody>
      </p:sp>
      <p:sp>
        <p:nvSpPr>
          <p:cNvPr id="555" name="Google Shape;555;p68"/>
          <p:cNvSpPr txBox="1">
            <a:spLocks noGrp="1"/>
          </p:cNvSpPr>
          <p:nvPr>
            <p:ph type="body" idx="4"/>
          </p:nvPr>
        </p:nvSpPr>
        <p:spPr>
          <a:xfrm>
            <a:off x="4645025" y="1124744"/>
            <a:ext cx="4041775" cy="426131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Char char="🞂"/>
            </a:pPr>
            <a:r>
              <a:rPr lang="en-GB" sz="2000"/>
              <a:t>Allows the user to schedule automated tasks on the computer</a:t>
            </a:r>
            <a:endParaRPr/>
          </a:p>
          <a:p>
            <a:pPr marL="365125" lvl="0" indent="-255587" algn="l" rtl="0">
              <a:spcBef>
                <a:spcPts val="0"/>
              </a:spcBef>
              <a:spcAft>
                <a:spcPts val="0"/>
              </a:spcAft>
              <a:buSzPts val="1360"/>
              <a:buNone/>
            </a:pPr>
            <a:endParaRPr sz="2000"/>
          </a:p>
          <a:p>
            <a:pPr marL="365125" lvl="0" indent="-255587" algn="l" rtl="0">
              <a:spcBef>
                <a:spcPts val="0"/>
              </a:spcBef>
              <a:spcAft>
                <a:spcPts val="0"/>
              </a:spcAft>
              <a:buSzPts val="1360"/>
              <a:buChar char="🞂"/>
            </a:pPr>
            <a:r>
              <a:rPr lang="en-GB" sz="2000"/>
              <a:t>It monitors the criteria the user enters and executes the program when the criteria is met</a:t>
            </a:r>
            <a:endParaRPr/>
          </a:p>
          <a:p>
            <a:pPr marL="365125" lvl="0" indent="-255587" algn="l" rtl="0">
              <a:spcBef>
                <a:spcPts val="0"/>
              </a:spcBef>
              <a:spcAft>
                <a:spcPts val="0"/>
              </a:spcAft>
              <a:buSzPts val="1360"/>
              <a:buNone/>
            </a:pPr>
            <a:endParaRPr sz="2000"/>
          </a:p>
          <a:p>
            <a:pPr marL="365125" lvl="0" indent="-255587" algn="l" rtl="0">
              <a:spcBef>
                <a:spcPts val="0"/>
              </a:spcBef>
              <a:spcAft>
                <a:spcPts val="0"/>
              </a:spcAft>
              <a:buSzPts val="1360"/>
              <a:buChar char="🞂"/>
            </a:pPr>
            <a:r>
              <a:rPr lang="en-GB" sz="2000"/>
              <a:t>An example might be running a daily backup overnight</a:t>
            </a:r>
            <a:endParaRPr sz="2000"/>
          </a:p>
        </p:txBody>
      </p:sp>
      <p:pic>
        <p:nvPicPr>
          <p:cNvPr id="556" name="Google Shape;556;p68"/>
          <p:cNvPicPr preferRelativeResize="0">
            <a:picLocks noGrp="1"/>
          </p:cNvPicPr>
          <p:nvPr>
            <p:ph type="body" idx="3"/>
          </p:nvPr>
        </p:nvPicPr>
        <p:blipFill rotWithShape="1">
          <a:blip r:embed="rId3">
            <a:alphaModFix/>
          </a:blip>
          <a:srcRect l="18121" t="37447" r="40303" b="8642"/>
          <a:stretch/>
        </p:blipFill>
        <p:spPr>
          <a:xfrm>
            <a:off x="611560" y="1124744"/>
            <a:ext cx="3744416" cy="417646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9"/>
          <p:cNvSpPr txBox="1">
            <a:spLocks noGrp="1"/>
          </p:cNvSpPr>
          <p:nvPr>
            <p:ph type="body" idx="1"/>
          </p:nvPr>
        </p:nvSpPr>
        <p:spPr>
          <a:xfrm>
            <a:off x="457200" y="1268760"/>
            <a:ext cx="8229600" cy="4752528"/>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r>
              <a:rPr lang="en-GB" sz="2000" b="1"/>
              <a:t>KEY FACTS</a:t>
            </a:r>
            <a:endParaRPr/>
          </a:p>
          <a:p>
            <a:pPr marL="365125" lvl="0" indent="-255587" algn="l" rtl="0">
              <a:spcBef>
                <a:spcPts val="400"/>
              </a:spcBef>
              <a:spcAft>
                <a:spcPts val="0"/>
              </a:spcAft>
              <a:buSzPts val="1360"/>
              <a:buChar char="🞂"/>
            </a:pPr>
            <a:r>
              <a:rPr lang="en-GB" sz="2000"/>
              <a:t>A virus is a malicious piece of code which is designed to attach itself to a program.  Once infected, just like a biological virus it can replicate itself and spread from host to host.  It can have devastating and disruptive effects on work productivity by altering computer settings or even cause it to stop working altogether.  Viruses are usually obtained through downloading, opening untrustworthy email attachments or links.</a:t>
            </a:r>
            <a:endParaRPr/>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360"/>
              <a:buChar char="🞂"/>
            </a:pPr>
            <a:r>
              <a:rPr lang="en-GB" sz="2000"/>
              <a:t>Many PCs and digital devices have anti-virus programmes installed as part of the System Software.  In addition, businesses and individuals may download or purchase additional anti-software to protect their PCs and networks.  Examples include:  AGV, Avira, Symantic, Norton.</a:t>
            </a:r>
            <a:endParaRPr/>
          </a:p>
          <a:p>
            <a:pPr marL="365125" lvl="0" indent="-255587" algn="l" rtl="0">
              <a:spcBef>
                <a:spcPts val="400"/>
              </a:spcBef>
              <a:spcAft>
                <a:spcPts val="0"/>
              </a:spcAft>
              <a:buSzPts val="1360"/>
              <a:buNone/>
            </a:pPr>
            <a:endParaRPr sz="2000"/>
          </a:p>
        </p:txBody>
      </p:sp>
      <p:sp>
        <p:nvSpPr>
          <p:cNvPr id="562" name="Google Shape;562;p69"/>
          <p:cNvSpPr txBox="1">
            <a:spLocks noGrp="1"/>
          </p:cNvSpPr>
          <p:nvPr>
            <p:ph type="title"/>
          </p:nvPr>
        </p:nvSpPr>
        <p:spPr>
          <a:xfrm>
            <a:off x="457200" y="274638"/>
            <a:ext cx="59150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Anti-Virus Software</a:t>
            </a:r>
            <a:endParaRPr/>
          </a:p>
        </p:txBody>
      </p:sp>
      <p:pic>
        <p:nvPicPr>
          <p:cNvPr id="563" name="Google Shape;563;p69" descr="ANTI VIRUS 2.jpg"/>
          <p:cNvPicPr preferRelativeResize="0"/>
          <p:nvPr/>
        </p:nvPicPr>
        <p:blipFill rotWithShape="1">
          <a:blip r:embed="rId3">
            <a:alphaModFix/>
          </a:blip>
          <a:srcRect/>
          <a:stretch/>
        </p:blipFill>
        <p:spPr>
          <a:xfrm>
            <a:off x="7452320" y="332656"/>
            <a:ext cx="757808" cy="786436"/>
          </a:xfrm>
          <a:prstGeom prst="rect">
            <a:avLst/>
          </a:prstGeom>
          <a:noFill/>
          <a:ln>
            <a:noFill/>
          </a:ln>
        </p:spPr>
      </p:pic>
      <p:sp>
        <p:nvSpPr>
          <p:cNvPr id="564" name="Google Shape;564;p69"/>
          <p:cNvSpPr/>
          <p:nvPr/>
        </p:nvSpPr>
        <p:spPr>
          <a:xfrm>
            <a:off x="6876256" y="5805264"/>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Activities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31 to 33</a:t>
            </a:r>
            <a:endParaRPr sz="1400">
              <a:solidFill>
                <a:schemeClr val="lt1"/>
              </a:solidFill>
              <a:latin typeface="Lucida Sans"/>
              <a:ea typeface="Lucida Sans"/>
              <a:cs typeface="Lucida Sans"/>
              <a:sym typeface="Lucida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0"/>
          <p:cNvSpPr txBox="1">
            <a:spLocks noGrp="1"/>
          </p:cNvSpPr>
          <p:nvPr>
            <p:ph type="title"/>
          </p:nvPr>
        </p:nvSpPr>
        <p:spPr>
          <a:xfrm>
            <a:off x="457200" y="274638"/>
            <a:ext cx="8229600" cy="6340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200"/>
              <a:t>Malware threats and harmful effects</a:t>
            </a:r>
            <a:endParaRPr sz="3200"/>
          </a:p>
        </p:txBody>
      </p:sp>
      <p:sp>
        <p:nvSpPr>
          <p:cNvPr id="570" name="Google Shape;570;p70"/>
          <p:cNvSpPr txBox="1"/>
          <p:nvPr/>
        </p:nvSpPr>
        <p:spPr>
          <a:xfrm>
            <a:off x="539552" y="1772816"/>
            <a:ext cx="82089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pic>
        <p:nvPicPr>
          <p:cNvPr id="571" name="Google Shape;571;p70"/>
          <p:cNvPicPr preferRelativeResize="0">
            <a:picLocks noGrp="1"/>
          </p:cNvPicPr>
          <p:nvPr>
            <p:ph type="body" idx="1"/>
          </p:nvPr>
        </p:nvPicPr>
        <p:blipFill rotWithShape="1">
          <a:blip r:embed="rId3">
            <a:alphaModFix/>
          </a:blip>
          <a:srcRect l="31399" t="30236" r="30661" b="20920"/>
          <a:stretch/>
        </p:blipFill>
        <p:spPr>
          <a:xfrm>
            <a:off x="1259632" y="1052736"/>
            <a:ext cx="6552728" cy="474508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1"/>
          <p:cNvSpPr txBox="1">
            <a:spLocks noGrp="1"/>
          </p:cNvSpPr>
          <p:nvPr>
            <p:ph type="body" idx="1"/>
          </p:nvPr>
        </p:nvSpPr>
        <p:spPr>
          <a:xfrm>
            <a:off x="457200" y="1052736"/>
            <a:ext cx="8229600" cy="5112568"/>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a:latin typeface="Arial"/>
                <a:ea typeface="Arial"/>
                <a:cs typeface="Arial"/>
                <a:sym typeface="Arial"/>
              </a:rPr>
              <a:t>Learning Intentions</a:t>
            </a:r>
            <a:endParaRPr/>
          </a:p>
          <a:p>
            <a:pPr marL="365125" lvl="0" indent="-255587" algn="l" rtl="0">
              <a:spcBef>
                <a:spcPts val="400"/>
              </a:spcBef>
              <a:spcAft>
                <a:spcPts val="0"/>
              </a:spcAft>
              <a:buSzPts val="1496"/>
              <a:buFont typeface="Noto Sans Symbols"/>
              <a:buNone/>
            </a:pPr>
            <a:r>
              <a:rPr lang="en-GB" sz="2200">
                <a:latin typeface="Arial"/>
                <a:ea typeface="Arial"/>
                <a:cs typeface="Arial"/>
                <a:sym typeface="Arial"/>
              </a:rPr>
              <a:t>Students should be able to:</a:t>
            </a:r>
            <a:endParaRPr/>
          </a:p>
          <a:p>
            <a:pPr marL="365125" lvl="0" indent="-255587" algn="l" rtl="0">
              <a:spcBef>
                <a:spcPts val="400"/>
              </a:spcBef>
              <a:spcAft>
                <a:spcPts val="0"/>
              </a:spcAft>
              <a:buSzPts val="1496"/>
              <a:buChar char="🞂"/>
            </a:pPr>
            <a:r>
              <a:rPr lang="en-GB" sz="2200">
                <a:latin typeface="Arial"/>
                <a:ea typeface="Arial"/>
                <a:cs typeface="Arial"/>
                <a:sym typeface="Arial"/>
              </a:rPr>
              <a:t>Explain the purpose of the central processing unit (CPU)</a:t>
            </a:r>
            <a:endParaRPr/>
          </a:p>
          <a:p>
            <a:pPr marL="365125" lvl="0" indent="-255587" algn="l" rtl="0">
              <a:spcBef>
                <a:spcPts val="400"/>
              </a:spcBef>
              <a:spcAft>
                <a:spcPts val="0"/>
              </a:spcAft>
              <a:buSzPts val="1496"/>
              <a:buChar char="🞂"/>
            </a:pPr>
            <a:r>
              <a:rPr lang="en-GB" sz="2200">
                <a:latin typeface="Arial"/>
                <a:ea typeface="Arial"/>
                <a:cs typeface="Arial"/>
                <a:sym typeface="Arial"/>
              </a:rPr>
              <a:t>Describe the role of the following components of the CPU: the arithmetic logic unit (ALU), control unit and immediate-access store</a:t>
            </a:r>
            <a:endParaRPr/>
          </a:p>
          <a:p>
            <a:pPr marL="365125" lvl="0" indent="-255587" algn="l" rtl="0">
              <a:spcBef>
                <a:spcPts val="400"/>
              </a:spcBef>
              <a:spcAft>
                <a:spcPts val="0"/>
              </a:spcAft>
              <a:buSzPts val="1496"/>
              <a:buChar char="🞂"/>
            </a:pPr>
            <a:r>
              <a:rPr lang="en-GB" sz="2200">
                <a:latin typeface="Arial"/>
                <a:ea typeface="Arial"/>
                <a:cs typeface="Arial"/>
                <a:sym typeface="Arial"/>
              </a:rPr>
              <a:t>Describe the role the following play in the fetch-execute-cycle: program counter, memory address register (MAR), memory data register (MDR), instruction address register (IAR) and ALU</a:t>
            </a:r>
            <a:endParaRPr/>
          </a:p>
          <a:p>
            <a:pPr marL="365125" lvl="0" indent="-255587" algn="l" rtl="0">
              <a:spcBef>
                <a:spcPts val="400"/>
              </a:spcBef>
              <a:spcAft>
                <a:spcPts val="0"/>
              </a:spcAft>
              <a:buSzPts val="1496"/>
              <a:buChar char="🞂"/>
            </a:pPr>
            <a:r>
              <a:rPr lang="en-GB" sz="2200">
                <a:latin typeface="Arial"/>
                <a:ea typeface="Arial"/>
                <a:cs typeface="Arial"/>
                <a:sym typeface="Arial"/>
              </a:rPr>
              <a:t>Describe the impact of clock speed, cache size and number of cores on CPU performance</a:t>
            </a:r>
            <a:endParaRPr/>
          </a:p>
          <a:p>
            <a:pPr marL="365125" lvl="0" indent="-255587" algn="l" rtl="0">
              <a:spcBef>
                <a:spcPts val="400"/>
              </a:spcBef>
              <a:spcAft>
                <a:spcPts val="0"/>
              </a:spcAft>
              <a:buSzPts val="1496"/>
              <a:buChar char="🞂"/>
            </a:pPr>
            <a:r>
              <a:rPr lang="en-GB" sz="2200">
                <a:latin typeface="Arial"/>
                <a:ea typeface="Arial"/>
                <a:cs typeface="Arial"/>
                <a:sym typeface="Arial"/>
              </a:rPr>
              <a:t>Describe the characteristics, typical uses, advantages &amp; disadvantages of common input, output and storage devices</a:t>
            </a:r>
            <a:endParaRPr/>
          </a:p>
        </p:txBody>
      </p:sp>
      <p:sp>
        <p:nvSpPr>
          <p:cNvPr id="577" name="Google Shape;577;p71"/>
          <p:cNvSpPr txBox="1">
            <a:spLocks noGrp="1"/>
          </p:cNvSpPr>
          <p:nvPr>
            <p:ph type="title"/>
          </p:nvPr>
        </p:nvSpPr>
        <p:spPr>
          <a:xfrm>
            <a:off x="457200" y="274638"/>
            <a:ext cx="6491064"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Computer Hardware</a:t>
            </a:r>
            <a:endParaRPr/>
          </a:p>
        </p:txBody>
      </p:sp>
      <p:pic>
        <p:nvPicPr>
          <p:cNvPr id="578" name="Google Shape;578;p71" descr="CPU1.jpg"/>
          <p:cNvPicPr preferRelativeResize="0"/>
          <p:nvPr/>
        </p:nvPicPr>
        <p:blipFill rotWithShape="1">
          <a:blip r:embed="rId3">
            <a:alphaModFix/>
          </a:blip>
          <a:srcRect/>
          <a:stretch/>
        </p:blipFill>
        <p:spPr>
          <a:xfrm>
            <a:off x="7524328" y="260648"/>
            <a:ext cx="1152128" cy="8192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body" idx="1"/>
          </p:nvPr>
        </p:nvSpPr>
        <p:spPr>
          <a:xfrm>
            <a:off x="457200" y="1341438"/>
            <a:ext cx="8229600" cy="3382962"/>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836"/>
              <a:buFont typeface="Noto Sans Symbols"/>
              <a:buNone/>
            </a:pPr>
            <a:r>
              <a:rPr lang="en-GB" b="1"/>
              <a:t>Units of Measurements in order of size</a:t>
            </a:r>
            <a:endParaRPr/>
          </a:p>
          <a:p>
            <a:pPr marL="365760" lvl="0" indent="-256032" algn="l" rtl="0">
              <a:lnSpc>
                <a:spcPct val="90000"/>
              </a:lnSpc>
              <a:spcBef>
                <a:spcPts val="400"/>
              </a:spcBef>
              <a:spcAft>
                <a:spcPts val="0"/>
              </a:spcAft>
              <a:buSzPts val="1836"/>
              <a:buFont typeface="Noto Sans Symbols"/>
              <a:buNone/>
            </a:pPr>
            <a:r>
              <a:rPr lang="en-GB" b="1"/>
              <a:t/>
            </a:r>
            <a:br>
              <a:rPr lang="en-GB" b="1"/>
            </a:br>
            <a:r>
              <a:rPr lang="en-GB" sz="2400" u="sng"/>
              <a:t>Unit		Value			Equivalent to</a:t>
            </a:r>
            <a:br>
              <a:rPr lang="en-GB" sz="2400" u="sng"/>
            </a:br>
            <a:r>
              <a:rPr lang="en-GB" sz="2400"/>
              <a:t>bit			0 or 1			1/8 byte</a:t>
            </a:r>
            <a:br>
              <a:rPr lang="en-GB" sz="2400"/>
            </a:br>
            <a:r>
              <a:rPr lang="en-GB" sz="2400"/>
              <a:t>nibble 		4 bits			½ byte</a:t>
            </a:r>
            <a:br>
              <a:rPr lang="en-GB" sz="2400"/>
            </a:br>
            <a:r>
              <a:rPr lang="en-GB" sz="2400"/>
              <a:t>byte		8 bits			1 byte</a:t>
            </a:r>
            <a:br>
              <a:rPr lang="en-GB" sz="2400"/>
            </a:br>
            <a:r>
              <a:rPr lang="en-GB" sz="2400"/>
              <a:t>kilobyte (KB)	1024 bytes		1 kilobyte</a:t>
            </a:r>
            <a:br>
              <a:rPr lang="en-GB" sz="2400"/>
            </a:br>
            <a:r>
              <a:rPr lang="en-GB" sz="2400"/>
              <a:t>megabyte (MB)	1024 megabytes	1 gigabyte</a:t>
            </a:r>
            <a:br>
              <a:rPr lang="en-GB" sz="2400"/>
            </a:br>
            <a:r>
              <a:rPr lang="en-GB" sz="2400"/>
              <a:t>gigabyte (GB)	1024 gigabytes	1 terabyte</a:t>
            </a:r>
            <a:endParaRPr/>
          </a:p>
          <a:p>
            <a:pPr marL="365760" lvl="0" indent="-256032" algn="l" rtl="0">
              <a:lnSpc>
                <a:spcPct val="90000"/>
              </a:lnSpc>
              <a:spcBef>
                <a:spcPts val="400"/>
              </a:spcBef>
              <a:spcAft>
                <a:spcPts val="0"/>
              </a:spcAft>
              <a:buSzPts val="1836"/>
              <a:buFont typeface="Noto Sans Symbols"/>
              <a:buNone/>
            </a:pPr>
            <a:endParaRPr/>
          </a:p>
        </p:txBody>
      </p:sp>
      <p:sp>
        <p:nvSpPr>
          <p:cNvPr id="146" name="Google Shape;146;p18"/>
          <p:cNvSpPr txBox="1">
            <a:spLocks noGrp="1"/>
          </p:cNvSpPr>
          <p:nvPr>
            <p:ph type="title"/>
          </p:nvPr>
        </p:nvSpPr>
        <p:spPr>
          <a:xfrm>
            <a:off x="457200" y="274638"/>
            <a:ext cx="8219256"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Units of Data</a:t>
            </a:r>
            <a:endParaRPr/>
          </a:p>
        </p:txBody>
      </p:sp>
      <p:sp>
        <p:nvSpPr>
          <p:cNvPr id="147" name="Google Shape;147;p18"/>
          <p:cNvSpPr/>
          <p:nvPr/>
        </p:nvSpPr>
        <p:spPr>
          <a:xfrm>
            <a:off x="5724525" y="4797425"/>
            <a:ext cx="3024188" cy="1511300"/>
          </a:xfrm>
          <a:prstGeom prst="wedgeEllipseCallout">
            <a:avLst>
              <a:gd name="adj1" fmla="val -20833"/>
              <a:gd name="adj2" fmla="val 625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Lucida Sans"/>
                <a:ea typeface="Lucida Sans"/>
                <a:cs typeface="Lucida Sans"/>
                <a:sym typeface="Lucida Sans"/>
              </a:rPr>
              <a:t>Student Activities Pages 7 to 8</a:t>
            </a: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2"/>
          <p:cNvSpPr txBox="1">
            <a:spLocks noGrp="1"/>
          </p:cNvSpPr>
          <p:nvPr>
            <p:ph type="body" idx="1"/>
          </p:nvPr>
        </p:nvSpPr>
        <p:spPr>
          <a:xfrm>
            <a:off x="457200" y="1125539"/>
            <a:ext cx="8229600" cy="4175670"/>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357"/>
              <a:buChar char="🞂"/>
            </a:pPr>
            <a:r>
              <a:rPr lang="en-GB" sz="1995">
                <a:latin typeface="Arial"/>
                <a:ea typeface="Arial"/>
                <a:cs typeface="Arial"/>
                <a:sym typeface="Arial"/>
              </a:rPr>
              <a:t>The </a:t>
            </a:r>
            <a:r>
              <a:rPr lang="en-GB" sz="1995" b="1">
                <a:latin typeface="Arial"/>
                <a:ea typeface="Arial"/>
                <a:cs typeface="Arial"/>
                <a:sym typeface="Arial"/>
              </a:rPr>
              <a:t>Central Processing Unit (CPU)</a:t>
            </a:r>
            <a:r>
              <a:rPr lang="en-GB" sz="1995">
                <a:latin typeface="Arial"/>
                <a:ea typeface="Arial"/>
                <a:cs typeface="Arial"/>
                <a:sym typeface="Arial"/>
              </a:rPr>
              <a:t> is often referred to as the </a:t>
            </a:r>
            <a:r>
              <a:rPr lang="en-GB" sz="1995" i="1">
                <a:latin typeface="Arial"/>
                <a:ea typeface="Arial"/>
                <a:cs typeface="Arial"/>
                <a:sym typeface="Arial"/>
              </a:rPr>
              <a:t>brain of the computer.  </a:t>
            </a:r>
            <a:r>
              <a:rPr lang="en-GB" sz="1995">
                <a:latin typeface="Arial"/>
                <a:ea typeface="Arial"/>
                <a:cs typeface="Arial"/>
                <a:sym typeface="Arial"/>
              </a:rPr>
              <a:t>Its key purpose is to handle and execute instructions it receives from the hardware and software. Instructions are held in programs.</a:t>
            </a:r>
            <a:endParaRPr/>
          </a:p>
          <a:p>
            <a:pPr marL="365760" lvl="0" indent="-256032" algn="l" rtl="0">
              <a:lnSpc>
                <a:spcPct val="80000"/>
              </a:lnSpc>
              <a:spcBef>
                <a:spcPts val="400"/>
              </a:spcBef>
              <a:spcAft>
                <a:spcPts val="0"/>
              </a:spcAft>
              <a:buSzPts val="1357"/>
              <a:buNone/>
            </a:pPr>
            <a:r>
              <a:rPr lang="en-GB" sz="1995">
                <a:latin typeface="Arial"/>
                <a:ea typeface="Arial"/>
                <a:cs typeface="Arial"/>
                <a:sym typeface="Arial"/>
              </a:rPr>
              <a:t> </a:t>
            </a:r>
            <a:endParaRPr/>
          </a:p>
          <a:p>
            <a:pPr marL="365760" lvl="0" indent="-256032" algn="l" rtl="0">
              <a:lnSpc>
                <a:spcPct val="80000"/>
              </a:lnSpc>
              <a:spcBef>
                <a:spcPts val="400"/>
              </a:spcBef>
              <a:spcAft>
                <a:spcPts val="0"/>
              </a:spcAft>
              <a:buSzPts val="1357"/>
              <a:buChar char="🞂"/>
            </a:pPr>
            <a:r>
              <a:rPr lang="en-GB" sz="1995">
                <a:latin typeface="Arial"/>
                <a:ea typeface="Arial"/>
                <a:cs typeface="Arial"/>
                <a:sym typeface="Arial"/>
              </a:rPr>
              <a:t>The CPU can be identified as </a:t>
            </a:r>
            <a:r>
              <a:rPr lang="en-GB" sz="1995" b="1">
                <a:latin typeface="Arial"/>
                <a:ea typeface="Arial"/>
                <a:cs typeface="Arial"/>
                <a:sym typeface="Arial"/>
              </a:rPr>
              <a:t>the chip inside the motherboard</a:t>
            </a:r>
            <a:r>
              <a:rPr lang="en-GB" sz="1995">
                <a:latin typeface="Arial"/>
                <a:ea typeface="Arial"/>
                <a:cs typeface="Arial"/>
                <a:sym typeface="Arial"/>
              </a:rPr>
              <a:t> of a PC or laptop which is held inside a CPU socket.  It is usually square or rectangular in shape and has hundreds of pins that fit into the socket.  Nowadays, numerous electronic devices such as mobile phones and washing machines rely on CPUs to operate. There a numerous processor specifications available for PCs and devices.</a:t>
            </a:r>
            <a:r>
              <a:rPr lang="en-GB" sz="1995"/>
              <a:t/>
            </a:r>
            <a:br>
              <a:rPr lang="en-GB" sz="1995"/>
            </a:br>
            <a:r>
              <a:rPr lang="en-GB" sz="1995"/>
              <a:t/>
            </a:r>
            <a:br>
              <a:rPr lang="en-GB" sz="1995"/>
            </a:br>
            <a:endParaRPr sz="1995"/>
          </a:p>
          <a:p>
            <a:pPr marL="365760" lvl="0" indent="-256032" algn="l" rtl="0">
              <a:lnSpc>
                <a:spcPct val="80000"/>
              </a:lnSpc>
              <a:spcBef>
                <a:spcPts val="400"/>
              </a:spcBef>
              <a:spcAft>
                <a:spcPts val="0"/>
              </a:spcAft>
              <a:buSzPts val="872"/>
              <a:buFont typeface="Noto Sans Symbols"/>
              <a:buNone/>
            </a:pPr>
            <a:endParaRPr sz="1282"/>
          </a:p>
        </p:txBody>
      </p:sp>
      <p:sp>
        <p:nvSpPr>
          <p:cNvPr id="584" name="Google Shape;584;p72"/>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CPU: KEY TERMS</a:t>
            </a:r>
            <a:endParaRPr/>
          </a:p>
        </p:txBody>
      </p:sp>
      <p:pic>
        <p:nvPicPr>
          <p:cNvPr id="585" name="Google Shape;585;p72" descr="brain.jpg"/>
          <p:cNvPicPr preferRelativeResize="0"/>
          <p:nvPr/>
        </p:nvPicPr>
        <p:blipFill rotWithShape="1">
          <a:blip r:embed="rId3">
            <a:alphaModFix/>
          </a:blip>
          <a:srcRect/>
          <a:stretch/>
        </p:blipFill>
        <p:spPr>
          <a:xfrm>
            <a:off x="7020272" y="5517232"/>
            <a:ext cx="1557528" cy="1036320"/>
          </a:xfrm>
          <a:prstGeom prst="rect">
            <a:avLst/>
          </a:prstGeom>
          <a:noFill/>
          <a:ln>
            <a:noFill/>
          </a:ln>
        </p:spPr>
      </p:pic>
      <p:sp>
        <p:nvSpPr>
          <p:cNvPr id="586" name="Google Shape;586;p72"/>
          <p:cNvSpPr txBox="1"/>
          <p:nvPr/>
        </p:nvSpPr>
        <p:spPr>
          <a:xfrm>
            <a:off x="971600" y="4581128"/>
            <a:ext cx="417646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sng">
                <a:solidFill>
                  <a:schemeClr val="hlink"/>
                </a:solidFill>
                <a:latin typeface="Lucida Sans"/>
                <a:ea typeface="Lucida Sans"/>
                <a:cs typeface="Lucida Sans"/>
                <a:sym typeface="Lucida Sans"/>
                <a:hlinkClick r:id="rId4"/>
              </a:rPr>
              <a:t>Animated Introduction to the CPU</a:t>
            </a:r>
            <a:endParaRPr sz="1800">
              <a:solidFill>
                <a:schemeClr val="dk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animEffect transition="in" filter="fade">
                                      <p:cBhvr>
                                        <p:cTn id="7" dur="1000"/>
                                        <p:tgtEl>
                                          <p:spTgt spid="5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
                                            <p:txEl>
                                              <p:pRg st="1" end="1"/>
                                            </p:txEl>
                                          </p:spTgt>
                                        </p:tgtEl>
                                        <p:attrNameLst>
                                          <p:attrName>style.visibility</p:attrName>
                                        </p:attrNameLst>
                                      </p:cBhvr>
                                      <p:to>
                                        <p:strVal val="visible"/>
                                      </p:to>
                                    </p:set>
                                    <p:animEffect transition="in" filter="fade">
                                      <p:cBhvr>
                                        <p:cTn id="12" dur="1000"/>
                                        <p:tgtEl>
                                          <p:spTgt spid="5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
                                            <p:txEl>
                                              <p:pRg st="2" end="2"/>
                                            </p:txEl>
                                          </p:spTgt>
                                        </p:tgtEl>
                                        <p:attrNameLst>
                                          <p:attrName>style.visibility</p:attrName>
                                        </p:attrNameLst>
                                      </p:cBhvr>
                                      <p:to>
                                        <p:strVal val="visible"/>
                                      </p:to>
                                    </p:set>
                                    <p:animEffect transition="in" filter="fade">
                                      <p:cBhvr>
                                        <p:cTn id="17" dur="1000"/>
                                        <p:tgtEl>
                                          <p:spTgt spid="5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3">
                                            <p:txEl>
                                              <p:pRg st="3" end="3"/>
                                            </p:txEl>
                                          </p:spTgt>
                                        </p:tgtEl>
                                        <p:attrNameLst>
                                          <p:attrName>style.visibility</p:attrName>
                                        </p:attrNameLst>
                                      </p:cBhvr>
                                      <p:to>
                                        <p:strVal val="visible"/>
                                      </p:to>
                                    </p:set>
                                    <p:animEffect transition="in" filter="fade">
                                      <p:cBhvr>
                                        <p:cTn id="22" dur="1000"/>
                                        <p:tgtEl>
                                          <p:spTgt spid="5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3"/>
          <p:cNvSpPr txBox="1">
            <a:spLocks noGrp="1"/>
          </p:cNvSpPr>
          <p:nvPr>
            <p:ph type="body" idx="1"/>
          </p:nvPr>
        </p:nvSpPr>
        <p:spPr>
          <a:xfrm>
            <a:off x="457200" y="1268413"/>
            <a:ext cx="8229600" cy="4738687"/>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635"/>
              <a:buFont typeface="Noto Sans Symbols"/>
              <a:buNone/>
            </a:pPr>
            <a:r>
              <a:rPr lang="en-GB" sz="2405">
                <a:latin typeface="Arial"/>
                <a:ea typeface="Arial"/>
                <a:cs typeface="Arial"/>
                <a:sym typeface="Arial"/>
              </a:rPr>
              <a:t>There are 3 key components to the CPU: Control Unit, Immediate Access Store and Arithmetic Logic Unit. </a:t>
            </a:r>
            <a:endParaRPr/>
          </a:p>
          <a:p>
            <a:pPr marL="365760" lvl="0" indent="-256032" algn="l" rtl="0">
              <a:lnSpc>
                <a:spcPct val="90000"/>
              </a:lnSpc>
              <a:spcBef>
                <a:spcPts val="400"/>
              </a:spcBef>
              <a:spcAft>
                <a:spcPts val="0"/>
              </a:spcAft>
              <a:buSzPts val="1635"/>
              <a:buFont typeface="Noto Sans Symbols"/>
              <a:buNone/>
            </a:pPr>
            <a:r>
              <a:rPr lang="en-GB" sz="2405">
                <a:latin typeface="Arial"/>
                <a:ea typeface="Arial"/>
                <a:cs typeface="Arial"/>
                <a:sym typeface="Arial"/>
              </a:rPr>
              <a:t> </a:t>
            </a:r>
            <a:endParaRPr/>
          </a:p>
          <a:p>
            <a:pPr marL="365760" lvl="0" indent="-256032" algn="l" rtl="0">
              <a:lnSpc>
                <a:spcPct val="90000"/>
              </a:lnSpc>
              <a:spcBef>
                <a:spcPts val="400"/>
              </a:spcBef>
              <a:spcAft>
                <a:spcPts val="0"/>
              </a:spcAft>
              <a:buSzPts val="1510"/>
              <a:buFont typeface="Noto Sans Symbols"/>
              <a:buNone/>
            </a:pPr>
            <a:r>
              <a:rPr lang="en-GB" sz="2220">
                <a:latin typeface="Arial"/>
                <a:ea typeface="Arial"/>
                <a:cs typeface="Arial"/>
                <a:sym typeface="Arial"/>
              </a:rPr>
              <a:t>The </a:t>
            </a:r>
            <a:r>
              <a:rPr lang="en-GB" sz="2220" b="1">
                <a:latin typeface="Arial"/>
                <a:ea typeface="Arial"/>
                <a:cs typeface="Arial"/>
                <a:sym typeface="Arial"/>
              </a:rPr>
              <a:t>Control Unit</a:t>
            </a:r>
            <a:r>
              <a:rPr lang="en-GB" sz="2220">
                <a:latin typeface="Arial"/>
                <a:ea typeface="Arial"/>
                <a:cs typeface="Arial"/>
                <a:sym typeface="Arial"/>
              </a:rPr>
              <a:t> informs the computer’s memory, Arithmetic Logic Unit, Input &amp; Output devices how to respond to a program’s instructions, essentially decoding the instructions into commands.  </a:t>
            </a:r>
            <a:endParaRPr/>
          </a:p>
          <a:p>
            <a:pPr marL="365760" lvl="0" indent="-256032" algn="l" rtl="0">
              <a:lnSpc>
                <a:spcPct val="90000"/>
              </a:lnSpc>
              <a:spcBef>
                <a:spcPts val="400"/>
              </a:spcBef>
              <a:spcAft>
                <a:spcPts val="0"/>
              </a:spcAft>
              <a:buSzPts val="1510"/>
              <a:buFont typeface="Noto Sans Symbols"/>
              <a:buNone/>
            </a:pPr>
            <a:endParaRPr sz="2220">
              <a:latin typeface="Arial"/>
              <a:ea typeface="Arial"/>
              <a:cs typeface="Arial"/>
              <a:sym typeface="Arial"/>
            </a:endParaRPr>
          </a:p>
          <a:p>
            <a:pPr marL="365760" lvl="0" indent="-256032" algn="l" rtl="0">
              <a:lnSpc>
                <a:spcPct val="90000"/>
              </a:lnSpc>
              <a:spcBef>
                <a:spcPts val="400"/>
              </a:spcBef>
              <a:spcAft>
                <a:spcPts val="0"/>
              </a:spcAft>
              <a:buSzPts val="1510"/>
              <a:buFont typeface="Noto Sans Symbols"/>
              <a:buNone/>
            </a:pPr>
            <a:r>
              <a:rPr lang="en-GB" sz="2220">
                <a:latin typeface="Arial"/>
                <a:ea typeface="Arial"/>
                <a:cs typeface="Arial"/>
                <a:sym typeface="Arial"/>
              </a:rPr>
              <a:t>The </a:t>
            </a:r>
            <a:r>
              <a:rPr lang="en-GB" sz="2220" b="1">
                <a:latin typeface="Arial"/>
                <a:ea typeface="Arial"/>
                <a:cs typeface="Arial"/>
                <a:sym typeface="Arial"/>
              </a:rPr>
              <a:t>Immediate Access Store </a:t>
            </a:r>
            <a:r>
              <a:rPr lang="en-GB" sz="2220">
                <a:latin typeface="Arial"/>
                <a:ea typeface="Arial"/>
                <a:cs typeface="Arial"/>
                <a:sym typeface="Arial"/>
              </a:rPr>
              <a:t>is where the data and programs that are currently running are stored e.g. a word document that is being edited.  </a:t>
            </a:r>
            <a:endParaRPr/>
          </a:p>
          <a:p>
            <a:pPr marL="365760" lvl="0" indent="-256032" algn="l" rtl="0">
              <a:lnSpc>
                <a:spcPct val="90000"/>
              </a:lnSpc>
              <a:spcBef>
                <a:spcPts val="400"/>
              </a:spcBef>
              <a:spcAft>
                <a:spcPts val="0"/>
              </a:spcAft>
              <a:buSzPts val="1510"/>
              <a:buFont typeface="Noto Sans Symbols"/>
              <a:buNone/>
            </a:pPr>
            <a:endParaRPr sz="2220">
              <a:latin typeface="Arial"/>
              <a:ea typeface="Arial"/>
              <a:cs typeface="Arial"/>
              <a:sym typeface="Arial"/>
            </a:endParaRPr>
          </a:p>
          <a:p>
            <a:pPr marL="365760" lvl="0" indent="-256032" algn="l" rtl="0">
              <a:lnSpc>
                <a:spcPct val="90000"/>
              </a:lnSpc>
              <a:spcBef>
                <a:spcPts val="400"/>
              </a:spcBef>
              <a:spcAft>
                <a:spcPts val="0"/>
              </a:spcAft>
              <a:buSzPts val="1510"/>
              <a:buFont typeface="Noto Sans Symbols"/>
              <a:buNone/>
            </a:pPr>
            <a:r>
              <a:rPr lang="en-GB" sz="2220">
                <a:latin typeface="Arial"/>
                <a:ea typeface="Arial"/>
                <a:cs typeface="Arial"/>
                <a:sym typeface="Arial"/>
              </a:rPr>
              <a:t>The </a:t>
            </a:r>
            <a:r>
              <a:rPr lang="en-GB" sz="2220" b="1">
                <a:latin typeface="Arial"/>
                <a:ea typeface="Arial"/>
                <a:cs typeface="Arial"/>
                <a:sym typeface="Arial"/>
              </a:rPr>
              <a:t>Arithmetic Logic Unit </a:t>
            </a:r>
            <a:r>
              <a:rPr lang="en-GB" sz="2220">
                <a:latin typeface="Arial"/>
                <a:ea typeface="Arial"/>
                <a:cs typeface="Arial"/>
                <a:sym typeface="Arial"/>
              </a:rPr>
              <a:t>performs arithmetic calculations and logic operations e.g. 4 + 5, 5&gt;2.  </a:t>
            </a:r>
            <a:endParaRPr/>
          </a:p>
          <a:p>
            <a:pPr marL="365760" lvl="0" indent="-256032" algn="l" rtl="0">
              <a:lnSpc>
                <a:spcPct val="90000"/>
              </a:lnSpc>
              <a:spcBef>
                <a:spcPts val="400"/>
              </a:spcBef>
              <a:spcAft>
                <a:spcPts val="0"/>
              </a:spcAft>
              <a:buSzPts val="1698"/>
              <a:buFont typeface="Noto Sans Symbols"/>
              <a:buNone/>
            </a:pPr>
            <a:endParaRPr sz="2497"/>
          </a:p>
        </p:txBody>
      </p:sp>
      <p:sp>
        <p:nvSpPr>
          <p:cNvPr id="592" name="Google Shape;592;p73"/>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CPU: KEY TERMS</a:t>
            </a:r>
            <a:endParaRPr/>
          </a:p>
        </p:txBody>
      </p:sp>
      <p:pic>
        <p:nvPicPr>
          <p:cNvPr id="593" name="Google Shape;593;p73" descr="CPU2.png"/>
          <p:cNvPicPr preferRelativeResize="0"/>
          <p:nvPr/>
        </p:nvPicPr>
        <p:blipFill rotWithShape="1">
          <a:blip r:embed="rId3">
            <a:alphaModFix/>
          </a:blip>
          <a:srcRect/>
          <a:stretch/>
        </p:blipFill>
        <p:spPr>
          <a:xfrm>
            <a:off x="7668344" y="0"/>
            <a:ext cx="1307976" cy="1389725"/>
          </a:xfrm>
          <a:prstGeom prst="rect">
            <a:avLst/>
          </a:prstGeom>
          <a:noFill/>
          <a:ln>
            <a:noFill/>
          </a:ln>
        </p:spPr>
      </p:pic>
      <p:sp>
        <p:nvSpPr>
          <p:cNvPr id="594" name="Google Shape;594;p73"/>
          <p:cNvSpPr/>
          <p:nvPr/>
        </p:nvSpPr>
        <p:spPr>
          <a:xfrm>
            <a:off x="6876256" y="5805264"/>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34</a:t>
            </a:r>
            <a:endParaRPr sz="1400">
              <a:solidFill>
                <a:schemeClr val="lt1"/>
              </a:solidFill>
              <a:latin typeface="Lucida Sans"/>
              <a:ea typeface="Lucida Sans"/>
              <a:cs typeface="Lucida Sans"/>
              <a:sym typeface="Lucida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4"/>
          <p:cNvSpPr txBox="1">
            <a:spLocks noGrp="1"/>
          </p:cNvSpPr>
          <p:nvPr>
            <p:ph type="body" idx="1"/>
          </p:nvPr>
        </p:nvSpPr>
        <p:spPr>
          <a:xfrm>
            <a:off x="457200" y="1268413"/>
            <a:ext cx="8229600" cy="4738687"/>
          </a:xfrm>
          <a:prstGeom prst="rect">
            <a:avLst/>
          </a:prstGeom>
          <a:noFill/>
          <a:ln>
            <a:noFill/>
          </a:ln>
        </p:spPr>
        <p:txBody>
          <a:bodyPr spcFirstLastPara="1" wrap="square" lIns="91425" tIns="45700" rIns="91425" bIns="45700" anchor="t" anchorCtr="0">
            <a:noAutofit/>
          </a:bodyPr>
          <a:lstStyle/>
          <a:p>
            <a:pPr marL="365760" lvl="0" indent="-256032" algn="l" rtl="0">
              <a:lnSpc>
                <a:spcPct val="80000"/>
              </a:lnSpc>
              <a:spcBef>
                <a:spcPts val="0"/>
              </a:spcBef>
              <a:spcAft>
                <a:spcPts val="0"/>
              </a:spcAft>
              <a:buSzPts val="1147"/>
              <a:buFont typeface="Noto Sans Symbols"/>
              <a:buNone/>
            </a:pPr>
            <a:r>
              <a:rPr lang="en-GB" sz="1687" b="1"/>
              <a:t>The Central Processing Unit’s speed is influenced by 3 key factors: Clock Speed, Number of Cores and Cache Memory.</a:t>
            </a:r>
            <a:endParaRPr/>
          </a:p>
          <a:p>
            <a:pPr marL="365760" lvl="0" indent="-256032" algn="l" rtl="0">
              <a:lnSpc>
                <a:spcPct val="80000"/>
              </a:lnSpc>
              <a:spcBef>
                <a:spcPts val="400"/>
              </a:spcBef>
              <a:spcAft>
                <a:spcPts val="0"/>
              </a:spcAft>
              <a:buSzPts val="1147"/>
              <a:buFont typeface="Noto Sans Symbols"/>
              <a:buNone/>
            </a:pPr>
            <a:endParaRPr sz="1687"/>
          </a:p>
          <a:p>
            <a:pPr marL="365760" lvl="0" indent="-256032" algn="l" rtl="0">
              <a:lnSpc>
                <a:spcPct val="80000"/>
              </a:lnSpc>
              <a:spcBef>
                <a:spcPts val="400"/>
              </a:spcBef>
              <a:spcAft>
                <a:spcPts val="0"/>
              </a:spcAft>
              <a:buSzPts val="1147"/>
              <a:buChar char="🞂"/>
            </a:pPr>
            <a:r>
              <a:rPr lang="en-GB" sz="1687"/>
              <a:t>The </a:t>
            </a:r>
            <a:r>
              <a:rPr lang="en-GB" sz="1687" b="1"/>
              <a:t>Clock Speed </a:t>
            </a:r>
            <a:r>
              <a:rPr lang="en-GB" sz="1687"/>
              <a:t>is the speed at which the CPU can carry out instructions.  Clock speed is measured in cycles per second.  One cycle per second is one hertz.  The higher the clock speed, the more instructions the CPU can execute per second.  Clock speed is usually measured in Megahertz or Gigahertz.</a:t>
            </a:r>
            <a:endParaRPr/>
          </a:p>
          <a:p>
            <a:pPr marL="365760" lvl="0" indent="-183187" algn="l" rtl="0">
              <a:lnSpc>
                <a:spcPct val="80000"/>
              </a:lnSpc>
              <a:spcBef>
                <a:spcPts val="400"/>
              </a:spcBef>
              <a:spcAft>
                <a:spcPts val="0"/>
              </a:spcAft>
              <a:buSzPts val="1147"/>
              <a:buNone/>
            </a:pPr>
            <a:endParaRPr sz="1687"/>
          </a:p>
          <a:p>
            <a:pPr marL="365760" lvl="0" indent="-256032" algn="l" rtl="0">
              <a:lnSpc>
                <a:spcPct val="80000"/>
              </a:lnSpc>
              <a:spcBef>
                <a:spcPts val="400"/>
              </a:spcBef>
              <a:spcAft>
                <a:spcPts val="0"/>
              </a:spcAft>
              <a:buSzPts val="1147"/>
              <a:buChar char="🞂"/>
            </a:pPr>
            <a:r>
              <a:rPr lang="en-GB" sz="1687"/>
              <a:t>A CPU can contain one or more processing units, each unit is known as a </a:t>
            </a:r>
            <a:r>
              <a:rPr lang="en-GB" sz="1687" b="1"/>
              <a:t>Core.  </a:t>
            </a:r>
            <a:r>
              <a:rPr lang="en-GB" sz="1687"/>
              <a:t>Modern CPUs can have two (dual), four (quad) or more cores.  A dual core can fetch and execute two instructions in the same time it takes a single processor.  </a:t>
            </a:r>
            <a:br>
              <a:rPr lang="en-GB" sz="1687"/>
            </a:br>
            <a:endParaRPr sz="1687"/>
          </a:p>
          <a:p>
            <a:pPr marL="365760" lvl="0" indent="-256032" algn="l" rtl="0">
              <a:lnSpc>
                <a:spcPct val="80000"/>
              </a:lnSpc>
              <a:spcBef>
                <a:spcPts val="400"/>
              </a:spcBef>
              <a:spcAft>
                <a:spcPts val="0"/>
              </a:spcAft>
              <a:buSzPts val="1147"/>
              <a:buChar char="🞂"/>
            </a:pPr>
            <a:r>
              <a:rPr lang="en-GB" sz="1687" b="1"/>
              <a:t>Cache </a:t>
            </a:r>
            <a:r>
              <a:rPr lang="en-GB" sz="1687"/>
              <a:t>is a tiny block of memory which is used to hold temporary or most commonly used instructions.  The control unit automatically checks the cache before it tries to retrieve data in RAM because it is positioned closer to the Control Unit.  The larger the cache size, the more quickly instructions can be fetched and processed.  </a:t>
            </a:r>
            <a:endParaRPr/>
          </a:p>
          <a:p>
            <a:pPr marL="365760" lvl="0" indent="-256032" algn="l" rtl="0">
              <a:lnSpc>
                <a:spcPct val="80000"/>
              </a:lnSpc>
              <a:spcBef>
                <a:spcPts val="400"/>
              </a:spcBef>
              <a:spcAft>
                <a:spcPts val="0"/>
              </a:spcAft>
              <a:buSzPts val="1147"/>
              <a:buFont typeface="Noto Sans Symbols"/>
              <a:buNone/>
            </a:pPr>
            <a:endParaRPr sz="1687"/>
          </a:p>
        </p:txBody>
      </p:sp>
      <p:sp>
        <p:nvSpPr>
          <p:cNvPr id="600" name="Google Shape;600;p74"/>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CPU: KEY TERMS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5"/>
          <p:cNvSpPr txBox="1">
            <a:spLocks noGrp="1"/>
          </p:cNvSpPr>
          <p:nvPr>
            <p:ph type="body" idx="1"/>
          </p:nvPr>
        </p:nvSpPr>
        <p:spPr>
          <a:xfrm>
            <a:off x="457200" y="1916832"/>
            <a:ext cx="8229600" cy="302433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r>
              <a:rPr lang="en-GB"/>
              <a:t>Class will be divided up into</a:t>
            </a:r>
            <a:br>
              <a:rPr lang="en-GB"/>
            </a:br>
            <a:r>
              <a:rPr lang="en-GB"/>
              <a:t>Individuals, Pairs, Groups of Four</a:t>
            </a:r>
            <a:br>
              <a:rPr lang="en-GB"/>
            </a:br>
            <a:endParaRPr/>
          </a:p>
          <a:p>
            <a:pPr marL="365125" lvl="0" indent="-255587" algn="l" rtl="0">
              <a:spcBef>
                <a:spcPts val="400"/>
              </a:spcBef>
              <a:spcAft>
                <a:spcPts val="0"/>
              </a:spcAft>
              <a:buSzPts val="1836"/>
              <a:buNone/>
            </a:pPr>
            <a:r>
              <a:rPr lang="en-GB"/>
              <a:t>Regardless of how you are divided your task is to make 4 paper emoji bookmarks.  Each division should record the exact time it takes.</a:t>
            </a:r>
            <a:br>
              <a:rPr lang="en-GB"/>
            </a:br>
            <a:endParaRPr/>
          </a:p>
        </p:txBody>
      </p:sp>
      <p:sp>
        <p:nvSpPr>
          <p:cNvPr id="606" name="Google Shape;606;p75"/>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Core, Dual Core and Quad Core</a:t>
            </a:r>
            <a:endParaRPr/>
          </a:p>
        </p:txBody>
      </p:sp>
      <p:pic>
        <p:nvPicPr>
          <p:cNvPr id="607" name="Google Shape;607;p75" descr="emoji1.jpg"/>
          <p:cNvPicPr preferRelativeResize="0"/>
          <p:nvPr/>
        </p:nvPicPr>
        <p:blipFill rotWithShape="1">
          <a:blip r:embed="rId3">
            <a:alphaModFix/>
          </a:blip>
          <a:srcRect t="18528" b="16618"/>
          <a:stretch/>
        </p:blipFill>
        <p:spPr>
          <a:xfrm>
            <a:off x="7308304" y="1628800"/>
            <a:ext cx="871496" cy="1008112"/>
          </a:xfrm>
          <a:prstGeom prst="rect">
            <a:avLst/>
          </a:prstGeom>
          <a:noFill/>
          <a:ln>
            <a:noFill/>
          </a:ln>
        </p:spPr>
      </p:pic>
      <p:sp>
        <p:nvSpPr>
          <p:cNvPr id="608" name="Google Shape;608;p75"/>
          <p:cNvSpPr txBox="1"/>
          <p:nvPr/>
        </p:nvSpPr>
        <p:spPr>
          <a:xfrm>
            <a:off x="899592" y="1124744"/>
            <a:ext cx="194421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sng">
                <a:solidFill>
                  <a:schemeClr val="hlink"/>
                </a:solidFill>
                <a:latin typeface="Lucida Sans"/>
                <a:ea typeface="Lucida Sans"/>
                <a:cs typeface="Lucida Sans"/>
                <a:sym typeface="Lucida Sans"/>
                <a:hlinkClick r:id="rId4"/>
              </a:rPr>
              <a:t>Emoji Demo</a:t>
            </a:r>
            <a:endParaRPr sz="1800">
              <a:solidFill>
                <a:schemeClr val="dk1"/>
              </a:solidFill>
              <a:latin typeface="Lucida Sans"/>
              <a:ea typeface="Lucida Sans"/>
              <a:cs typeface="Lucida Sans"/>
              <a:sym typeface="Lucida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6"/>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CPU task</a:t>
            </a:r>
            <a:endParaRPr/>
          </a:p>
        </p:txBody>
      </p:sp>
      <p:sp>
        <p:nvSpPr>
          <p:cNvPr id="614" name="Google Shape;614;p76"/>
          <p:cNvSpPr txBox="1">
            <a:spLocks noGrp="1"/>
          </p:cNvSpPr>
          <p:nvPr>
            <p:ph type="body" idx="1"/>
          </p:nvPr>
        </p:nvSpPr>
        <p:spPr>
          <a:xfrm>
            <a:off x="457200" y="1124744"/>
            <a:ext cx="8229600" cy="48823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r>
              <a:rPr lang="en-GB" sz="2000" b="1"/>
              <a:t>Scenario</a:t>
            </a:r>
            <a:br>
              <a:rPr lang="en-GB" sz="2000" b="1"/>
            </a:br>
            <a:r>
              <a:rPr lang="en-GB" sz="2000"/>
              <a:t>Megan has requested a new laptop for her birthday.  She is 15 and has just embarked on her GCSEs.  Megan will require MS Office, Photoshop and access to the Internet to support her studies.  For personal use, Megan enjoys using the computer to listen to music and SKYPE friends abroad.  Megan frequently works between different programs.</a:t>
            </a:r>
            <a:endParaRPr/>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360"/>
              <a:buNone/>
            </a:pPr>
            <a:r>
              <a:rPr lang="en-GB" sz="2000"/>
              <a:t>Working in pairs, research laptop suppliers and find a suitable laptop which you believe provides the best value for money, based solely on the Clock Speed, Core and Cache facilities.  Her budget is £500.  Using suitable software, create a short 2 Slide Presentation to present to your peers which explains and justifies your decisions.  The class will vote on the best one!</a:t>
            </a:r>
            <a:endParaRPr/>
          </a:p>
          <a:p>
            <a:pPr marL="365125" lvl="0" indent="-255587" algn="l" rtl="0">
              <a:spcBef>
                <a:spcPts val="400"/>
              </a:spcBef>
              <a:spcAft>
                <a:spcPts val="0"/>
              </a:spcAft>
              <a:buSzPts val="1836"/>
              <a:buNone/>
            </a:pPr>
            <a:endParaRPr/>
          </a:p>
        </p:txBody>
      </p:sp>
      <p:pic>
        <p:nvPicPr>
          <p:cNvPr id="615" name="Google Shape;615;p76" descr="laptop.png"/>
          <p:cNvPicPr preferRelativeResize="0"/>
          <p:nvPr/>
        </p:nvPicPr>
        <p:blipFill rotWithShape="1">
          <a:blip r:embed="rId3">
            <a:alphaModFix/>
          </a:blip>
          <a:srcRect/>
          <a:stretch/>
        </p:blipFill>
        <p:spPr>
          <a:xfrm>
            <a:off x="6876256" y="116632"/>
            <a:ext cx="1267513" cy="1187202"/>
          </a:xfrm>
          <a:prstGeom prst="rect">
            <a:avLst/>
          </a:prstGeom>
          <a:noFill/>
          <a:ln>
            <a:noFill/>
          </a:ln>
        </p:spPr>
      </p:pic>
      <p:sp>
        <p:nvSpPr>
          <p:cNvPr id="616" name="Google Shape;616;p76"/>
          <p:cNvSpPr/>
          <p:nvPr/>
        </p:nvSpPr>
        <p:spPr>
          <a:xfrm>
            <a:off x="6876256" y="5805264"/>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35</a:t>
            </a:r>
            <a:endParaRPr sz="1400">
              <a:solidFill>
                <a:schemeClr val="lt1"/>
              </a:solidFill>
              <a:latin typeface="Lucida Sans"/>
              <a:ea typeface="Lucida Sans"/>
              <a:cs typeface="Lucida Sans"/>
              <a:sym typeface="Lucida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7"/>
          <p:cNvSpPr txBox="1">
            <a:spLocks noGrp="1"/>
          </p:cNvSpPr>
          <p:nvPr>
            <p:ph type="body" idx="1"/>
          </p:nvPr>
        </p:nvSpPr>
        <p:spPr>
          <a:xfrm>
            <a:off x="457200" y="1124744"/>
            <a:ext cx="8229600" cy="453650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None/>
            </a:pPr>
            <a:r>
              <a:rPr lang="en-GB" sz="1800"/>
              <a:t>The </a:t>
            </a:r>
            <a:r>
              <a:rPr lang="en-GB" sz="1800" b="1"/>
              <a:t>fetch-decode-execute cycle</a:t>
            </a:r>
            <a:r>
              <a:rPr lang="en-GB" sz="1800"/>
              <a:t> is a standard process which describe the steps required for processing to take place.  </a:t>
            </a:r>
            <a:endParaRPr/>
          </a:p>
          <a:p>
            <a:pPr marL="365125" lvl="0" indent="-255587" algn="l" rtl="0">
              <a:spcBef>
                <a:spcPts val="400"/>
              </a:spcBef>
              <a:spcAft>
                <a:spcPts val="0"/>
              </a:spcAft>
              <a:buSzPts val="1088"/>
              <a:buNone/>
            </a:pPr>
            <a:endParaRPr sz="1600"/>
          </a:p>
          <a:p>
            <a:pPr marL="365125" lvl="0" indent="-255587" algn="l" rtl="0">
              <a:spcBef>
                <a:spcPts val="400"/>
              </a:spcBef>
              <a:spcAft>
                <a:spcPts val="0"/>
              </a:spcAft>
              <a:buSzPts val="1088"/>
              <a:buNone/>
            </a:pPr>
            <a:r>
              <a:rPr lang="en-GB" sz="1600" b="1"/>
              <a:t>Fetch</a:t>
            </a:r>
            <a:r>
              <a:rPr lang="en-GB" sz="1600"/>
              <a:t> - Each instruction has a unique address held in the </a:t>
            </a:r>
            <a:r>
              <a:rPr lang="en-GB" sz="1600" b="1"/>
              <a:t>Memory Address Register</a:t>
            </a:r>
            <a:r>
              <a:rPr lang="en-GB" sz="1600"/>
              <a:t> (MAR).  The CPU fetches data and instructions from main memory and stores them in the temporary storage place called the </a:t>
            </a:r>
            <a:r>
              <a:rPr lang="en-GB" sz="1600" b="1"/>
              <a:t>Memory Data Register</a:t>
            </a:r>
            <a:r>
              <a:rPr lang="en-GB" sz="1600"/>
              <a:t> (MRD). The </a:t>
            </a:r>
            <a:r>
              <a:rPr lang="en-GB" sz="1600" b="1"/>
              <a:t>Program Counter </a:t>
            </a:r>
            <a:r>
              <a:rPr lang="en-GB" sz="1600"/>
              <a:t>gives an address value of the location of where to find the next instruction. As each instruction is fetched, the program counter increases its stored value by one.</a:t>
            </a:r>
            <a:br>
              <a:rPr lang="en-GB" sz="1600"/>
            </a:br>
            <a:endParaRPr sz="1600"/>
          </a:p>
          <a:p>
            <a:pPr marL="365125" lvl="0" indent="-255587" algn="l" rtl="0">
              <a:spcBef>
                <a:spcPts val="400"/>
              </a:spcBef>
              <a:spcAft>
                <a:spcPts val="0"/>
              </a:spcAft>
              <a:buSzPts val="1088"/>
              <a:buNone/>
            </a:pPr>
            <a:r>
              <a:rPr lang="en-GB" sz="1600" b="1"/>
              <a:t>Decode - </a:t>
            </a:r>
            <a:r>
              <a:rPr lang="en-GB" sz="1600"/>
              <a:t>The CPU has to make sense of the instruction it has fetched.  The instruction must be de-coded to prepare the chip for execution of the command. This might involve calculations or logical operations carried out by the Arithmetic Logic Unit (ALU).</a:t>
            </a:r>
            <a:br>
              <a:rPr lang="en-GB" sz="1600"/>
            </a:br>
            <a:endParaRPr sz="1600"/>
          </a:p>
          <a:p>
            <a:pPr marL="365125" lvl="0" indent="-255587" algn="l" rtl="0">
              <a:spcBef>
                <a:spcPts val="400"/>
              </a:spcBef>
              <a:spcAft>
                <a:spcPts val="0"/>
              </a:spcAft>
              <a:buSzPts val="1088"/>
              <a:buNone/>
            </a:pPr>
            <a:r>
              <a:rPr lang="en-GB" sz="1600" b="1"/>
              <a:t>Execute - </a:t>
            </a:r>
            <a:r>
              <a:rPr lang="en-GB" sz="1600"/>
              <a:t>In this part of the cycle data processing takes place i.e. the instruction is carried out.</a:t>
            </a:r>
            <a:r>
              <a:rPr lang="en-GB"/>
              <a:t/>
            </a:r>
            <a:br>
              <a:rPr lang="en-GB"/>
            </a:br>
            <a:endParaRPr/>
          </a:p>
        </p:txBody>
      </p:sp>
      <p:sp>
        <p:nvSpPr>
          <p:cNvPr id="622" name="Google Shape;622;p77"/>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Fetch-Decode-Execute Cycle</a:t>
            </a:r>
            <a:endParaRPr/>
          </a:p>
        </p:txBody>
      </p:sp>
      <p:sp>
        <p:nvSpPr>
          <p:cNvPr id="623" name="Google Shape;623;p77"/>
          <p:cNvSpPr txBox="1"/>
          <p:nvPr/>
        </p:nvSpPr>
        <p:spPr>
          <a:xfrm>
            <a:off x="2627784" y="5805264"/>
            <a:ext cx="25922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sng">
                <a:solidFill>
                  <a:schemeClr val="hlink"/>
                </a:solidFill>
                <a:latin typeface="Lucida Sans"/>
                <a:ea typeface="Lucida Sans"/>
                <a:cs typeface="Lucida Sans"/>
                <a:sym typeface="Lucida Sans"/>
                <a:hlinkClick r:id="rId3"/>
              </a:rPr>
              <a:t>Visual Explanation</a:t>
            </a:r>
            <a:endParaRPr sz="1800">
              <a:solidFill>
                <a:schemeClr val="dk1"/>
              </a:solidFill>
              <a:latin typeface="Lucida Sans"/>
              <a:ea typeface="Lucida Sans"/>
              <a:cs typeface="Lucida Sans"/>
              <a:sym typeface="Lucida Sans"/>
            </a:endParaRPr>
          </a:p>
        </p:txBody>
      </p:sp>
      <p:sp>
        <p:nvSpPr>
          <p:cNvPr id="624" name="Google Shape;624;p77"/>
          <p:cNvSpPr/>
          <p:nvPr/>
        </p:nvSpPr>
        <p:spPr>
          <a:xfrm>
            <a:off x="6660232" y="5517232"/>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36</a:t>
            </a:r>
            <a:endParaRPr sz="1400">
              <a:solidFill>
                <a:schemeClr val="lt1"/>
              </a:solidFill>
              <a:latin typeface="Lucida Sans"/>
              <a:ea typeface="Lucida Sans"/>
              <a:cs typeface="Lucida Sans"/>
              <a:sym typeface="Lucida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78" descr="mouse.png"/>
          <p:cNvPicPr preferRelativeResize="0">
            <a:picLocks noGrp="1"/>
          </p:cNvPicPr>
          <p:nvPr>
            <p:ph type="body" idx="1"/>
          </p:nvPr>
        </p:nvPicPr>
        <p:blipFill rotWithShape="1">
          <a:blip r:embed="rId3">
            <a:alphaModFix/>
          </a:blip>
          <a:srcRect/>
          <a:stretch/>
        </p:blipFill>
        <p:spPr>
          <a:xfrm>
            <a:off x="1763688" y="1988840"/>
            <a:ext cx="1071191" cy="1008878"/>
          </a:xfrm>
          <a:prstGeom prst="rect">
            <a:avLst/>
          </a:prstGeom>
          <a:noFill/>
          <a:ln>
            <a:noFill/>
          </a:ln>
        </p:spPr>
      </p:pic>
      <p:sp>
        <p:nvSpPr>
          <p:cNvPr id="631" name="Google Shape;631;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Input, Output, Both </a:t>
            </a:r>
            <a:br>
              <a:rPr lang="en-GB" sz="3690"/>
            </a:br>
            <a:r>
              <a:rPr lang="en-GB" sz="3690"/>
              <a:t>OR Storage Device</a:t>
            </a:r>
            <a:endParaRPr sz="3690"/>
          </a:p>
        </p:txBody>
      </p:sp>
      <p:pic>
        <p:nvPicPr>
          <p:cNvPr id="632" name="Google Shape;632;p78" descr="backup.jpg"/>
          <p:cNvPicPr preferRelativeResize="0"/>
          <p:nvPr/>
        </p:nvPicPr>
        <p:blipFill rotWithShape="1">
          <a:blip r:embed="rId4">
            <a:alphaModFix/>
          </a:blip>
          <a:srcRect/>
          <a:stretch/>
        </p:blipFill>
        <p:spPr>
          <a:xfrm>
            <a:off x="5724128" y="2852936"/>
            <a:ext cx="1554480" cy="1036320"/>
          </a:xfrm>
          <a:prstGeom prst="rect">
            <a:avLst/>
          </a:prstGeom>
          <a:noFill/>
          <a:ln>
            <a:noFill/>
          </a:ln>
        </p:spPr>
      </p:pic>
      <p:pic>
        <p:nvPicPr>
          <p:cNvPr id="633" name="Google Shape;633;p78" descr="3D printer.jpg"/>
          <p:cNvPicPr preferRelativeResize="0"/>
          <p:nvPr/>
        </p:nvPicPr>
        <p:blipFill rotWithShape="1">
          <a:blip r:embed="rId5">
            <a:alphaModFix/>
          </a:blip>
          <a:srcRect/>
          <a:stretch/>
        </p:blipFill>
        <p:spPr>
          <a:xfrm>
            <a:off x="3635896" y="3140968"/>
            <a:ext cx="1036320" cy="1036320"/>
          </a:xfrm>
          <a:prstGeom prst="rect">
            <a:avLst/>
          </a:prstGeom>
          <a:noFill/>
          <a:ln>
            <a:noFill/>
          </a:ln>
        </p:spPr>
      </p:pic>
      <p:pic>
        <p:nvPicPr>
          <p:cNvPr id="634" name="Google Shape;634;p78" descr="microphone.jpg"/>
          <p:cNvPicPr preferRelativeResize="0"/>
          <p:nvPr/>
        </p:nvPicPr>
        <p:blipFill rotWithShape="1">
          <a:blip r:embed="rId6">
            <a:alphaModFix/>
          </a:blip>
          <a:srcRect/>
          <a:stretch/>
        </p:blipFill>
        <p:spPr>
          <a:xfrm>
            <a:off x="4139952" y="1628800"/>
            <a:ext cx="1348755" cy="899170"/>
          </a:xfrm>
          <a:prstGeom prst="rect">
            <a:avLst/>
          </a:prstGeom>
          <a:noFill/>
          <a:ln>
            <a:noFill/>
          </a:ln>
        </p:spPr>
      </p:pic>
      <p:pic>
        <p:nvPicPr>
          <p:cNvPr id="635" name="Google Shape;635;p78" descr="touch screen.jpg"/>
          <p:cNvPicPr preferRelativeResize="0"/>
          <p:nvPr/>
        </p:nvPicPr>
        <p:blipFill rotWithShape="1">
          <a:blip r:embed="rId7">
            <a:alphaModFix/>
          </a:blip>
          <a:srcRect/>
          <a:stretch/>
        </p:blipFill>
        <p:spPr>
          <a:xfrm>
            <a:off x="1043608" y="4077072"/>
            <a:ext cx="1132731" cy="755154"/>
          </a:xfrm>
          <a:prstGeom prst="rect">
            <a:avLst/>
          </a:prstGeom>
          <a:noFill/>
          <a:ln>
            <a:noFill/>
          </a:ln>
        </p:spPr>
      </p:pic>
      <p:pic>
        <p:nvPicPr>
          <p:cNvPr id="636" name="Google Shape;636;p78" descr="speakers.jpg"/>
          <p:cNvPicPr preferRelativeResize="0"/>
          <p:nvPr/>
        </p:nvPicPr>
        <p:blipFill rotWithShape="1">
          <a:blip r:embed="rId8">
            <a:alphaModFix/>
          </a:blip>
          <a:srcRect/>
          <a:stretch/>
        </p:blipFill>
        <p:spPr>
          <a:xfrm>
            <a:off x="3491880" y="4653136"/>
            <a:ext cx="990216" cy="6627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fade">
                                      <p:cBhvr>
                                        <p:cTn id="12" dur="500"/>
                                        <p:tgtEl>
                                          <p:spTgt spid="6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2"/>
                                        </p:tgtEl>
                                        <p:attrNameLst>
                                          <p:attrName>style.visibility</p:attrName>
                                        </p:attrNameLst>
                                      </p:cBhvr>
                                      <p:to>
                                        <p:strVal val="visible"/>
                                      </p:to>
                                    </p:set>
                                    <p:animEffect transition="in" filter="fade">
                                      <p:cBhvr>
                                        <p:cTn id="17" dur="5000"/>
                                        <p:tgtEl>
                                          <p:spTgt spid="6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
                                        </p:tgtEl>
                                        <p:attrNameLst>
                                          <p:attrName>style.visibility</p:attrName>
                                        </p:attrNameLst>
                                      </p:cBhvr>
                                      <p:to>
                                        <p:strVal val="visible"/>
                                      </p:to>
                                    </p:set>
                                    <p:animEffect transition="in" filter="fade">
                                      <p:cBhvr>
                                        <p:cTn id="22" dur="1000"/>
                                        <p:tgtEl>
                                          <p:spTgt spid="6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5"/>
                                        </p:tgtEl>
                                        <p:attrNameLst>
                                          <p:attrName>style.visibility</p:attrName>
                                        </p:attrNameLst>
                                      </p:cBhvr>
                                      <p:to>
                                        <p:strVal val="visible"/>
                                      </p:to>
                                    </p:set>
                                    <p:animEffect transition="in" filter="fade">
                                      <p:cBhvr>
                                        <p:cTn id="27" dur="500"/>
                                        <p:tgtEl>
                                          <p:spTgt spid="6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6"/>
                                        </p:tgtEl>
                                        <p:attrNameLst>
                                          <p:attrName>style.visibility</p:attrName>
                                        </p:attrNameLst>
                                      </p:cBhvr>
                                      <p:to>
                                        <p:strVal val="visible"/>
                                      </p:to>
                                    </p:set>
                                    <p:animEffect transition="in" filter="fade">
                                      <p:cBhvr>
                                        <p:cTn id="32"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9"/>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Input, Output, Storage Devices</a:t>
            </a:r>
            <a:endParaRPr/>
          </a:p>
        </p:txBody>
      </p:sp>
      <p:sp>
        <p:nvSpPr>
          <p:cNvPr id="642" name="Google Shape;642;p79"/>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None/>
            </a:pPr>
            <a:r>
              <a:rPr lang="en-GB" sz="1800" b="1"/>
              <a:t>STUDENT ACTIVITY 1</a:t>
            </a:r>
            <a:r>
              <a:rPr lang="en-GB" sz="2000" b="1"/>
              <a:t/>
            </a:r>
            <a:br>
              <a:rPr lang="en-GB" sz="2000" b="1"/>
            </a:br>
            <a:r>
              <a:rPr lang="en-GB" sz="1800"/>
              <a:t>Working in a team of 4, allocate responsibility for researching and summarising in bullet points key information on the following Input, Output, Storage Devices &amp; Memory.  Each student should complete one table each electronically (using MS Word) and e-mail other team members their findings so they can copy/paste or write in their findings into individual Student Booklets.  Each student should also print a copy of the table they were responsible for.</a:t>
            </a:r>
            <a:endParaRPr/>
          </a:p>
          <a:p>
            <a:pPr marL="365125" lvl="0" indent="-255587" algn="l" rtl="0">
              <a:spcBef>
                <a:spcPts val="400"/>
              </a:spcBef>
              <a:spcAft>
                <a:spcPts val="0"/>
              </a:spcAft>
              <a:buSzPts val="1224"/>
              <a:buNone/>
            </a:pPr>
            <a:endParaRPr sz="1800"/>
          </a:p>
          <a:p>
            <a:pPr marL="365125" lvl="0" indent="-255587" algn="l" rtl="0">
              <a:spcBef>
                <a:spcPts val="400"/>
              </a:spcBef>
              <a:spcAft>
                <a:spcPts val="0"/>
              </a:spcAft>
              <a:buSzPts val="1224"/>
              <a:buNone/>
            </a:pPr>
            <a:r>
              <a:rPr lang="en-GB" sz="1800" b="1"/>
              <a:t>STUDENT ACTIVITY 2 (each team will be allocated a number)</a:t>
            </a:r>
            <a:br>
              <a:rPr lang="en-GB" sz="1800" b="1"/>
            </a:br>
            <a:r>
              <a:rPr lang="en-GB" sz="1800"/>
              <a:t>Cut out your completed tables and place in piles in the following categories: Name of Device, Technical Features &amp; How it Works, Uses, Benefits and Drawbacks.  On the back of each cut out, write in big letters the number of your team.  Now shuffle each pack of cards.  Swop yours with another team. On an A3 sheet of paper attempt to put the relevant information back together, using glue to stick it to the paper.  Can you add anything new to your own tables?</a:t>
            </a:r>
            <a:br>
              <a:rPr lang="en-GB" sz="1800"/>
            </a:br>
            <a:endParaRPr sz="1800"/>
          </a:p>
          <a:p>
            <a:pPr marL="365125" lvl="0" indent="-255587" algn="l" rtl="0">
              <a:spcBef>
                <a:spcPts val="400"/>
              </a:spcBef>
              <a:spcAft>
                <a:spcPts val="0"/>
              </a:spcAft>
              <a:buSzPts val="1836"/>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0"/>
          <p:cNvSpPr txBox="1">
            <a:spLocks noGrp="1"/>
          </p:cNvSpPr>
          <p:nvPr>
            <p:ph type="title"/>
          </p:nvPr>
        </p:nvSpPr>
        <p:spPr>
          <a:xfrm>
            <a:off x="457200" y="274638"/>
            <a:ext cx="8229600" cy="6340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Input Devices</a:t>
            </a:r>
            <a:endParaRPr sz="3690"/>
          </a:p>
        </p:txBody>
      </p:sp>
      <p:pic>
        <p:nvPicPr>
          <p:cNvPr id="648" name="Google Shape;648;p80"/>
          <p:cNvPicPr preferRelativeResize="0">
            <a:picLocks noGrp="1"/>
          </p:cNvPicPr>
          <p:nvPr>
            <p:ph type="body" idx="1"/>
          </p:nvPr>
        </p:nvPicPr>
        <p:blipFill rotWithShape="1">
          <a:blip r:embed="rId3">
            <a:alphaModFix/>
          </a:blip>
          <a:srcRect l="18374" t="18272" r="18626" b="31951"/>
          <a:stretch/>
        </p:blipFill>
        <p:spPr>
          <a:xfrm>
            <a:off x="197514" y="980728"/>
            <a:ext cx="8622958" cy="475252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81"/>
          <p:cNvSpPr txBox="1">
            <a:spLocks noGrp="1"/>
          </p:cNvSpPr>
          <p:nvPr>
            <p:ph type="title"/>
          </p:nvPr>
        </p:nvSpPr>
        <p:spPr>
          <a:xfrm>
            <a:off x="457200" y="274638"/>
            <a:ext cx="8229600" cy="6340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Input Devices</a:t>
            </a:r>
            <a:endParaRPr sz="3690"/>
          </a:p>
        </p:txBody>
      </p:sp>
      <p:pic>
        <p:nvPicPr>
          <p:cNvPr id="654" name="Google Shape;654;p81"/>
          <p:cNvPicPr preferRelativeResize="0">
            <a:picLocks noGrp="1"/>
          </p:cNvPicPr>
          <p:nvPr>
            <p:ph type="body" idx="1"/>
          </p:nvPr>
        </p:nvPicPr>
        <p:blipFill rotWithShape="1">
          <a:blip r:embed="rId3">
            <a:alphaModFix/>
          </a:blip>
          <a:srcRect l="18499" t="29156" r="18501" b="16401"/>
          <a:stretch/>
        </p:blipFill>
        <p:spPr>
          <a:xfrm>
            <a:off x="395535" y="1052736"/>
            <a:ext cx="8295321" cy="4680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Google Shape;152;p19"/>
          <p:cNvGraphicFramePr/>
          <p:nvPr/>
        </p:nvGraphicFramePr>
        <p:xfrm>
          <a:off x="457200" y="1341438"/>
          <a:ext cx="3000000" cy="3000000"/>
        </p:xfrm>
        <a:graphic>
          <a:graphicData uri="http://schemas.openxmlformats.org/drawingml/2006/table">
            <a:tbl>
              <a:tblPr firstRow="1" bandRow="1">
                <a:noFill/>
                <a:tableStyleId>{C98B4657-0BA2-4339-AD33-22CD56FBC4A4}</a:tableStyleId>
              </a:tblPr>
              <a:tblGrid>
                <a:gridCol w="2602625">
                  <a:extLst>
                    <a:ext uri="{9D8B030D-6E8A-4147-A177-3AD203B41FA5}">
                      <a16:colId xmlns:a16="http://schemas.microsoft.com/office/drawing/2014/main" val="20000"/>
                    </a:ext>
                  </a:extLst>
                </a:gridCol>
                <a:gridCol w="2883775">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0125">
                <a:tc>
                  <a:txBody>
                    <a:bodyPr/>
                    <a:lstStyle/>
                    <a:p>
                      <a:pPr marL="0" marR="0" lvl="0" indent="0" algn="l" rtl="0">
                        <a:spcBef>
                          <a:spcPts val="0"/>
                        </a:spcBef>
                        <a:spcAft>
                          <a:spcPts val="0"/>
                        </a:spcAft>
                        <a:buNone/>
                      </a:pPr>
                      <a:r>
                        <a:rPr lang="en-GB" sz="1800" u="none" strike="noStrike" cap="none"/>
                        <a:t>Storage Facility</a:t>
                      </a:r>
                      <a:endParaRPr sz="1800"/>
                    </a:p>
                  </a:txBody>
                  <a:tcPr marL="91450" marR="91450" marT="45725" marB="45725"/>
                </a:tc>
                <a:tc>
                  <a:txBody>
                    <a:bodyPr/>
                    <a:lstStyle/>
                    <a:p>
                      <a:pPr marL="0" marR="0" lvl="0" indent="0" algn="ctr" rtl="0">
                        <a:spcBef>
                          <a:spcPts val="0"/>
                        </a:spcBef>
                        <a:spcAft>
                          <a:spcPts val="0"/>
                        </a:spcAft>
                        <a:buNone/>
                      </a:pPr>
                      <a:r>
                        <a:rPr lang="en-GB" sz="1800"/>
                        <a:t>Approximate Storage Capacity Range</a:t>
                      </a:r>
                      <a:endParaRPr sz="1800"/>
                    </a:p>
                  </a:txBody>
                  <a:tcPr marL="91450" marR="91450" marT="45725" marB="45725"/>
                </a:tc>
                <a:tc>
                  <a:txBody>
                    <a:bodyPr/>
                    <a:lstStyle/>
                    <a:p>
                      <a:pPr marL="0" marR="0" lvl="0" indent="0" algn="l" rtl="0">
                        <a:spcBef>
                          <a:spcPts val="0"/>
                        </a:spcBef>
                        <a:spcAft>
                          <a:spcPts val="0"/>
                        </a:spcAft>
                        <a:buNone/>
                      </a:pPr>
                      <a:r>
                        <a:rPr lang="en-GB" sz="1800"/>
                        <a:t>Example of Use</a:t>
                      </a:r>
                      <a:endParaRPr sz="1800"/>
                    </a:p>
                  </a:txBody>
                  <a:tcPr marL="91450" marR="91450" marT="45725" marB="45725"/>
                </a:tc>
                <a:extLst>
                  <a:ext uri="{0D108BD9-81ED-4DB2-BD59-A6C34878D82A}">
                    <a16:rowId xmlns:a16="http://schemas.microsoft.com/office/drawing/2014/main" val="10000"/>
                  </a:ext>
                </a:extLst>
              </a:tr>
              <a:tr h="640125">
                <a:tc>
                  <a:txBody>
                    <a:bodyPr/>
                    <a:lstStyle/>
                    <a:p>
                      <a:pPr marL="0" marR="0" lvl="0" indent="0" algn="l" rtl="0">
                        <a:spcBef>
                          <a:spcPts val="0"/>
                        </a:spcBef>
                        <a:spcAft>
                          <a:spcPts val="0"/>
                        </a:spcAft>
                        <a:buNone/>
                      </a:pPr>
                      <a:r>
                        <a:rPr lang="en-GB" sz="1800"/>
                        <a:t>CD (Optical Device)</a:t>
                      </a:r>
                      <a:endParaRPr sz="1800"/>
                    </a:p>
                  </a:txBody>
                  <a:tcPr marL="91450" marR="91450" marT="45725" marB="45725"/>
                </a:tc>
                <a:tc>
                  <a:txBody>
                    <a:bodyPr/>
                    <a:lstStyle/>
                    <a:p>
                      <a:pPr marL="0" marR="0" lvl="0" indent="0" algn="ctr" rtl="0">
                        <a:spcBef>
                          <a:spcPts val="0"/>
                        </a:spcBef>
                        <a:spcAft>
                          <a:spcPts val="0"/>
                        </a:spcAft>
                        <a:buNone/>
                      </a:pPr>
                      <a:r>
                        <a:rPr lang="en-GB" sz="1800"/>
                        <a:t>700MB</a:t>
                      </a:r>
                      <a:endParaRPr sz="1800"/>
                    </a:p>
                  </a:txBody>
                  <a:tcPr marL="91450" marR="91450" marT="45725" marB="45725"/>
                </a:tc>
                <a:tc>
                  <a:txBody>
                    <a:bodyPr/>
                    <a:lstStyle/>
                    <a:p>
                      <a:pPr marL="0" marR="0" lvl="0" indent="0" algn="ctr" rtl="0">
                        <a:spcBef>
                          <a:spcPts val="0"/>
                        </a:spcBef>
                        <a:spcAft>
                          <a:spcPts val="0"/>
                        </a:spcAft>
                        <a:buNone/>
                      </a:pPr>
                      <a:r>
                        <a:rPr lang="en-GB" sz="1800"/>
                        <a:t>A selection of school photographs</a:t>
                      </a:r>
                      <a:endParaRPr sz="1800"/>
                    </a:p>
                  </a:txBody>
                  <a:tcPr marL="91450" marR="91450" marT="45725" marB="45725"/>
                </a:tc>
                <a:extLst>
                  <a:ext uri="{0D108BD9-81ED-4DB2-BD59-A6C34878D82A}">
                    <a16:rowId xmlns:a16="http://schemas.microsoft.com/office/drawing/2014/main" val="10001"/>
                  </a:ext>
                </a:extLst>
              </a:tr>
              <a:tr h="370875">
                <a:tc>
                  <a:txBody>
                    <a:bodyPr/>
                    <a:lstStyle/>
                    <a:p>
                      <a:pPr marL="0" marR="0" lvl="0" indent="0" algn="l" rtl="0">
                        <a:spcBef>
                          <a:spcPts val="0"/>
                        </a:spcBef>
                        <a:spcAft>
                          <a:spcPts val="0"/>
                        </a:spcAft>
                        <a:buNone/>
                      </a:pPr>
                      <a:r>
                        <a:rPr lang="en-GB" sz="1800"/>
                        <a:t>USB Memory Pen</a:t>
                      </a:r>
                      <a:endParaRPr sz="1800"/>
                    </a:p>
                  </a:txBody>
                  <a:tcPr marL="91450" marR="91450" marT="45725" marB="45725"/>
                </a:tc>
                <a:tc>
                  <a:txBody>
                    <a:bodyPr/>
                    <a:lstStyle/>
                    <a:p>
                      <a:pPr marL="0" marR="0" lvl="0" indent="0" algn="ctr" rtl="0">
                        <a:spcBef>
                          <a:spcPts val="0"/>
                        </a:spcBef>
                        <a:spcAft>
                          <a:spcPts val="0"/>
                        </a:spcAft>
                        <a:buNone/>
                      </a:pPr>
                      <a:r>
                        <a:rPr lang="en-GB" sz="1800"/>
                        <a:t>1GB to 1TB</a:t>
                      </a:r>
                      <a:endParaRPr sz="1800"/>
                    </a:p>
                  </a:txBody>
                  <a:tcPr marL="91450" marR="91450" marT="45725" marB="45725"/>
                </a:tc>
                <a:tc>
                  <a:txBody>
                    <a:bodyPr/>
                    <a:lstStyle/>
                    <a:p>
                      <a:pPr marL="0" marR="0" lvl="0" indent="0" algn="ctr" rtl="0">
                        <a:spcBef>
                          <a:spcPts val="0"/>
                        </a:spcBef>
                        <a:spcAft>
                          <a:spcPts val="0"/>
                        </a:spcAft>
                        <a:buNone/>
                      </a:pPr>
                      <a:r>
                        <a:rPr lang="en-GB" sz="1800"/>
                        <a:t>Backup of Coursework</a:t>
                      </a:r>
                      <a:endParaRPr sz="1800"/>
                    </a:p>
                  </a:txBody>
                  <a:tcPr marL="91450" marR="91450" marT="45725" marB="45725"/>
                </a:tc>
                <a:extLst>
                  <a:ext uri="{0D108BD9-81ED-4DB2-BD59-A6C34878D82A}">
                    <a16:rowId xmlns:a16="http://schemas.microsoft.com/office/drawing/2014/main" val="10002"/>
                  </a:ext>
                </a:extLst>
              </a:tr>
              <a:tr h="1371700">
                <a:tc>
                  <a:txBody>
                    <a:bodyPr/>
                    <a:lstStyle/>
                    <a:p>
                      <a:pPr marL="0" marR="0" lvl="0" indent="0" algn="l" rtl="0">
                        <a:spcBef>
                          <a:spcPts val="0"/>
                        </a:spcBef>
                        <a:spcAft>
                          <a:spcPts val="0"/>
                        </a:spcAft>
                        <a:buNone/>
                      </a:pPr>
                      <a:r>
                        <a:rPr lang="en-GB" sz="1800"/>
                        <a:t>Cloud Storage</a:t>
                      </a:r>
                      <a:endParaRPr sz="1800"/>
                    </a:p>
                  </a:txBody>
                  <a:tcPr marL="91450" marR="91450" marT="45725" marB="45725"/>
                </a:tc>
                <a:tc>
                  <a:txBody>
                    <a:bodyPr/>
                    <a:lstStyle/>
                    <a:p>
                      <a:pPr marL="0" marR="0" lvl="0" indent="0" algn="ctr" rtl="0">
                        <a:spcBef>
                          <a:spcPts val="0"/>
                        </a:spcBef>
                        <a:spcAft>
                          <a:spcPts val="0"/>
                        </a:spcAft>
                        <a:buNone/>
                      </a:pPr>
                      <a:r>
                        <a:rPr lang="en-GB" sz="1400"/>
                        <a:t>Depends on the package. Some broadband providers offer 5GB for free.  Others up to 100GB.  Companies can purchase huge amounts of cloud storage e.g. 5TB or more</a:t>
                      </a:r>
                      <a:endParaRPr sz="1400"/>
                    </a:p>
                  </a:txBody>
                  <a:tcPr marL="91450" marR="91450" marT="45725" marB="45725"/>
                </a:tc>
                <a:tc>
                  <a:txBody>
                    <a:bodyPr/>
                    <a:lstStyle/>
                    <a:p>
                      <a:pPr marL="0" marR="0" lvl="0" indent="0" algn="ctr" rtl="0">
                        <a:spcBef>
                          <a:spcPts val="0"/>
                        </a:spcBef>
                        <a:spcAft>
                          <a:spcPts val="0"/>
                        </a:spcAft>
                        <a:buNone/>
                      </a:pPr>
                      <a:r>
                        <a:rPr lang="en-GB" sz="1800"/>
                        <a:t>Databases, Individual and Shared Files</a:t>
                      </a:r>
                      <a:endParaRPr sz="1800"/>
                    </a:p>
                  </a:txBody>
                  <a:tcPr marL="91450" marR="91450" marT="45725" marB="45725"/>
                </a:tc>
                <a:extLst>
                  <a:ext uri="{0D108BD9-81ED-4DB2-BD59-A6C34878D82A}">
                    <a16:rowId xmlns:a16="http://schemas.microsoft.com/office/drawing/2014/main" val="10003"/>
                  </a:ext>
                </a:extLst>
              </a:tr>
              <a:tr h="640125">
                <a:tc>
                  <a:txBody>
                    <a:bodyPr/>
                    <a:lstStyle/>
                    <a:p>
                      <a:pPr marL="0" marR="0" lvl="0" indent="0" algn="l" rtl="0">
                        <a:spcBef>
                          <a:spcPts val="0"/>
                        </a:spcBef>
                        <a:spcAft>
                          <a:spcPts val="0"/>
                        </a:spcAft>
                        <a:buNone/>
                      </a:pPr>
                      <a:r>
                        <a:rPr lang="en-GB" sz="1800"/>
                        <a:t>External Hard Drive (SSD)</a:t>
                      </a:r>
                      <a:endParaRPr sz="1800"/>
                    </a:p>
                  </a:txBody>
                  <a:tcPr marL="91450" marR="91450" marT="45725" marB="45725"/>
                </a:tc>
                <a:tc>
                  <a:txBody>
                    <a:bodyPr/>
                    <a:lstStyle/>
                    <a:p>
                      <a:pPr marL="0" marR="0" lvl="0" indent="0" algn="ctr" rtl="0">
                        <a:spcBef>
                          <a:spcPts val="0"/>
                        </a:spcBef>
                        <a:spcAft>
                          <a:spcPts val="0"/>
                        </a:spcAft>
                        <a:buNone/>
                      </a:pPr>
                      <a:r>
                        <a:rPr lang="en-GB" sz="1800"/>
                        <a:t>1TB TO 4TB</a:t>
                      </a:r>
                      <a:endParaRPr sz="1800"/>
                    </a:p>
                  </a:txBody>
                  <a:tcPr marL="91450" marR="91450" marT="45725" marB="45725"/>
                </a:tc>
                <a:tc>
                  <a:txBody>
                    <a:bodyPr/>
                    <a:lstStyle/>
                    <a:p>
                      <a:pPr marL="0" marR="0" lvl="0" indent="0" algn="ctr" rtl="0">
                        <a:spcBef>
                          <a:spcPts val="0"/>
                        </a:spcBef>
                        <a:spcAft>
                          <a:spcPts val="0"/>
                        </a:spcAft>
                        <a:buNone/>
                      </a:pPr>
                      <a:r>
                        <a:rPr lang="en-GB" sz="1800"/>
                        <a:t>Teacher Resources</a:t>
                      </a:r>
                      <a:br>
                        <a:rPr lang="en-GB" sz="1800"/>
                      </a:br>
                      <a:r>
                        <a:rPr lang="en-GB" sz="1800"/>
                        <a:t>File Backups for Safe</a:t>
                      </a:r>
                      <a:endParaRPr sz="1800"/>
                    </a:p>
                  </a:txBody>
                  <a:tcPr marL="91450" marR="91450" marT="45725" marB="45725"/>
                </a:tc>
                <a:extLst>
                  <a:ext uri="{0D108BD9-81ED-4DB2-BD59-A6C34878D82A}">
                    <a16:rowId xmlns:a16="http://schemas.microsoft.com/office/drawing/2014/main" val="10004"/>
                  </a:ext>
                </a:extLst>
              </a:tr>
              <a:tr h="370875">
                <a:tc>
                  <a:txBody>
                    <a:bodyPr/>
                    <a:lstStyle/>
                    <a:p>
                      <a:pPr marL="0" marR="0" lvl="0" indent="0" algn="l" rtl="0">
                        <a:spcBef>
                          <a:spcPts val="0"/>
                        </a:spcBef>
                        <a:spcAft>
                          <a:spcPts val="0"/>
                        </a:spcAft>
                        <a:buNone/>
                      </a:pPr>
                      <a:r>
                        <a:rPr lang="en-GB" sz="1800"/>
                        <a:t>DVD (Optical Device)</a:t>
                      </a:r>
                      <a:endParaRPr sz="1800"/>
                    </a:p>
                  </a:txBody>
                  <a:tcPr marL="91450" marR="91450" marT="45725" marB="45725"/>
                </a:tc>
                <a:tc>
                  <a:txBody>
                    <a:bodyPr/>
                    <a:lstStyle/>
                    <a:p>
                      <a:pPr marL="0" marR="0" lvl="0" indent="0" algn="ctr" rtl="0">
                        <a:spcBef>
                          <a:spcPts val="0"/>
                        </a:spcBef>
                        <a:spcAft>
                          <a:spcPts val="0"/>
                        </a:spcAft>
                        <a:buNone/>
                      </a:pPr>
                      <a:r>
                        <a:rPr lang="en-GB" sz="1800"/>
                        <a:t>4GB to 9GB</a:t>
                      </a:r>
                      <a:endParaRPr sz="1800"/>
                    </a:p>
                  </a:txBody>
                  <a:tcPr marL="91450" marR="91450" marT="45725" marB="45725"/>
                </a:tc>
                <a:tc>
                  <a:txBody>
                    <a:bodyPr/>
                    <a:lstStyle/>
                    <a:p>
                      <a:pPr marL="0" marR="0" lvl="0" indent="0" algn="ctr" rtl="0">
                        <a:spcBef>
                          <a:spcPts val="0"/>
                        </a:spcBef>
                        <a:spcAft>
                          <a:spcPts val="0"/>
                        </a:spcAft>
                        <a:buNone/>
                      </a:pPr>
                      <a:r>
                        <a:rPr lang="en-GB" sz="1800"/>
                        <a:t>School Play</a:t>
                      </a:r>
                      <a:endParaRPr sz="1800"/>
                    </a:p>
                  </a:txBody>
                  <a:tcPr marL="91450" marR="91450" marT="45725" marB="45725"/>
                </a:tc>
                <a:extLst>
                  <a:ext uri="{0D108BD9-81ED-4DB2-BD59-A6C34878D82A}">
                    <a16:rowId xmlns:a16="http://schemas.microsoft.com/office/drawing/2014/main" val="10005"/>
                  </a:ext>
                </a:extLst>
              </a:tr>
            </a:tbl>
          </a:graphicData>
        </a:graphic>
      </p:graphicFrame>
      <p:sp>
        <p:nvSpPr>
          <p:cNvPr id="153" name="Google Shape;153;p19"/>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Storage and Units of Data</a:t>
            </a:r>
            <a:endParaRPr/>
          </a:p>
        </p:txBody>
      </p:sp>
      <p:pic>
        <p:nvPicPr>
          <p:cNvPr id="154" name="Google Shape;154;p19" descr="storage device.jpg"/>
          <p:cNvPicPr preferRelativeResize="0"/>
          <p:nvPr/>
        </p:nvPicPr>
        <p:blipFill rotWithShape="1">
          <a:blip r:embed="rId3">
            <a:alphaModFix/>
          </a:blip>
          <a:srcRect/>
          <a:stretch/>
        </p:blipFill>
        <p:spPr>
          <a:xfrm>
            <a:off x="7308850" y="5589588"/>
            <a:ext cx="1379538" cy="1036637"/>
          </a:xfrm>
          <a:prstGeom prst="rect">
            <a:avLst/>
          </a:prstGeom>
          <a:noFill/>
          <a:ln>
            <a:noFill/>
          </a:ln>
        </p:spPr>
      </p:pic>
      <p:sp>
        <p:nvSpPr>
          <p:cNvPr id="155" name="Google Shape;155;p19"/>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156" name="Google Shape;156;p19"/>
          <p:cNvSpPr txBox="1"/>
          <p:nvPr/>
        </p:nvSpPr>
        <p:spPr>
          <a:xfrm>
            <a:off x="152400" y="1524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
        <p:nvSpPr>
          <p:cNvPr id="157" name="Google Shape;157;p19"/>
          <p:cNvSpPr txBox="1"/>
          <p:nvPr/>
        </p:nvSpPr>
        <p:spPr>
          <a:xfrm>
            <a:off x="304800" y="3048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2"/>
          <p:cNvSpPr txBox="1">
            <a:spLocks noGrp="1"/>
          </p:cNvSpPr>
          <p:nvPr>
            <p:ph type="title"/>
          </p:nvPr>
        </p:nvSpPr>
        <p:spPr>
          <a:xfrm>
            <a:off x="467544" y="260648"/>
            <a:ext cx="8229600" cy="6340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Output Devices</a:t>
            </a:r>
            <a:endParaRPr sz="3690"/>
          </a:p>
        </p:txBody>
      </p:sp>
      <p:pic>
        <p:nvPicPr>
          <p:cNvPr id="660" name="Google Shape;660;p82"/>
          <p:cNvPicPr preferRelativeResize="0">
            <a:picLocks noGrp="1"/>
          </p:cNvPicPr>
          <p:nvPr>
            <p:ph type="body" idx="1"/>
          </p:nvPr>
        </p:nvPicPr>
        <p:blipFill rotWithShape="1">
          <a:blip r:embed="rId3">
            <a:alphaModFix/>
          </a:blip>
          <a:srcRect l="18501" t="19039" r="16750" b="14073"/>
          <a:stretch/>
        </p:blipFill>
        <p:spPr>
          <a:xfrm>
            <a:off x="251520" y="908720"/>
            <a:ext cx="8640960" cy="5184576"/>
          </a:xfrm>
          <a:prstGeom prst="rect">
            <a:avLst/>
          </a:prstGeom>
          <a:noFill/>
          <a:ln>
            <a:noFill/>
          </a:ln>
        </p:spPr>
      </p:pic>
      <p:sp>
        <p:nvSpPr>
          <p:cNvPr id="661" name="Google Shape;661;p82"/>
          <p:cNvSpPr txBox="1"/>
          <p:nvPr/>
        </p:nvSpPr>
        <p:spPr>
          <a:xfrm>
            <a:off x="5148064" y="6237312"/>
            <a:ext cx="25922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sng">
                <a:solidFill>
                  <a:schemeClr val="hlink"/>
                </a:solidFill>
                <a:latin typeface="Lucida Sans"/>
                <a:ea typeface="Lucida Sans"/>
                <a:cs typeface="Lucida Sans"/>
                <a:sym typeface="Lucida Sans"/>
                <a:hlinkClick r:id="rId4"/>
              </a:rPr>
              <a:t>3D Printing in Action</a:t>
            </a:r>
            <a:endParaRPr sz="1800">
              <a:solidFill>
                <a:schemeClr val="dk1"/>
              </a:solidFill>
              <a:latin typeface="Lucida Sans"/>
              <a:ea typeface="Lucida Sans"/>
              <a:cs typeface="Lucida Sans"/>
              <a:sym typeface="Lucida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3"/>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Storage Devices</a:t>
            </a:r>
            <a:endParaRPr/>
          </a:p>
        </p:txBody>
      </p:sp>
      <p:pic>
        <p:nvPicPr>
          <p:cNvPr id="667" name="Google Shape;667;p83"/>
          <p:cNvPicPr preferRelativeResize="0">
            <a:picLocks noGrp="1"/>
          </p:cNvPicPr>
          <p:nvPr>
            <p:ph type="body" idx="1"/>
          </p:nvPr>
        </p:nvPicPr>
        <p:blipFill rotWithShape="1">
          <a:blip r:embed="rId3">
            <a:alphaModFix/>
          </a:blip>
          <a:srcRect l="18499" t="19823" r="17626" b="14845"/>
          <a:stretch/>
        </p:blipFill>
        <p:spPr>
          <a:xfrm>
            <a:off x="352674" y="1196752"/>
            <a:ext cx="8323782" cy="4464496"/>
          </a:xfrm>
          <a:prstGeom prst="rect">
            <a:avLst/>
          </a:prstGeom>
          <a:noFill/>
          <a:ln>
            <a:noFill/>
          </a:ln>
        </p:spPr>
      </p:pic>
      <p:sp>
        <p:nvSpPr>
          <p:cNvPr id="668" name="Google Shape;668;p83"/>
          <p:cNvSpPr txBox="1"/>
          <p:nvPr/>
        </p:nvSpPr>
        <p:spPr>
          <a:xfrm>
            <a:off x="4644008" y="5877272"/>
            <a:ext cx="345638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sng">
                <a:solidFill>
                  <a:schemeClr val="hlink"/>
                </a:solidFill>
                <a:latin typeface="Lucida Sans"/>
                <a:ea typeface="Lucida Sans"/>
                <a:cs typeface="Lucida Sans"/>
                <a:sym typeface="Lucida Sans"/>
                <a:hlinkClick r:id="rId4"/>
              </a:rPr>
              <a:t>Hard-Disk Drive in Operation</a:t>
            </a:r>
            <a:endParaRPr sz="1800">
              <a:solidFill>
                <a:schemeClr val="dk1"/>
              </a:solidFill>
              <a:latin typeface="Lucida Sans"/>
              <a:ea typeface="Lucida Sans"/>
              <a:cs typeface="Lucida Sans"/>
              <a:sym typeface="Lucida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4"/>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Computer Memory</a:t>
            </a:r>
            <a:endParaRPr/>
          </a:p>
        </p:txBody>
      </p:sp>
      <p:pic>
        <p:nvPicPr>
          <p:cNvPr id="674" name="Google Shape;674;p84"/>
          <p:cNvPicPr preferRelativeResize="0">
            <a:picLocks noGrp="1"/>
          </p:cNvPicPr>
          <p:nvPr>
            <p:ph type="body" idx="1"/>
          </p:nvPr>
        </p:nvPicPr>
        <p:blipFill rotWithShape="1">
          <a:blip r:embed="rId3">
            <a:alphaModFix/>
          </a:blip>
          <a:srcRect l="20250" t="25256" r="21125" b="10966"/>
          <a:stretch/>
        </p:blipFill>
        <p:spPr>
          <a:xfrm>
            <a:off x="476325" y="1196752"/>
            <a:ext cx="7840091" cy="4536504"/>
          </a:xfrm>
          <a:prstGeom prst="rect">
            <a:avLst/>
          </a:prstGeom>
          <a:noFill/>
          <a:ln>
            <a:noFill/>
          </a:ln>
        </p:spPr>
      </p:pic>
      <p:sp>
        <p:nvSpPr>
          <p:cNvPr id="675" name="Google Shape;675;p84"/>
          <p:cNvSpPr txBox="1"/>
          <p:nvPr/>
        </p:nvSpPr>
        <p:spPr>
          <a:xfrm>
            <a:off x="3995936" y="6021288"/>
            <a:ext cx="25922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u="sng">
                <a:solidFill>
                  <a:schemeClr val="hlink"/>
                </a:solidFill>
                <a:latin typeface="Lucida Sans"/>
                <a:ea typeface="Lucida Sans"/>
                <a:cs typeface="Lucida Sans"/>
                <a:sym typeface="Lucida Sans"/>
                <a:hlinkClick r:id="rId4"/>
              </a:rPr>
              <a:t>Storage and Memory</a:t>
            </a:r>
            <a:endParaRPr sz="1800">
              <a:solidFill>
                <a:schemeClr val="dk1"/>
              </a:solidFill>
              <a:latin typeface="Lucida Sans"/>
              <a:ea typeface="Lucida Sans"/>
              <a:cs typeface="Lucida Sans"/>
              <a:sym typeface="Lucida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5"/>
          <p:cNvSpPr txBox="1">
            <a:spLocks noGrp="1"/>
          </p:cNvSpPr>
          <p:nvPr>
            <p:ph type="body" idx="1"/>
          </p:nvPr>
        </p:nvSpPr>
        <p:spPr>
          <a:xfrm>
            <a:off x="457200" y="1196752"/>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a:t>Describe the main features of a local area network (LAN) and a wide area network (WAN)</a:t>
            </a:r>
            <a:endParaRPr/>
          </a:p>
          <a:p>
            <a:pPr marL="365125" lvl="0" indent="-255587" algn="l" rtl="0">
              <a:spcBef>
                <a:spcPts val="400"/>
              </a:spcBef>
              <a:spcAft>
                <a:spcPts val="0"/>
              </a:spcAft>
              <a:buSzPts val="1496"/>
              <a:buChar char="🞂"/>
            </a:pPr>
            <a:r>
              <a:rPr lang="en-GB" sz="2200"/>
              <a:t>Describe the difference between the World Wide Web, the Internet of Things and Intranets</a:t>
            </a:r>
            <a:endParaRPr/>
          </a:p>
          <a:p>
            <a:pPr marL="365125" lvl="0" indent="-255587" algn="l" rtl="0">
              <a:spcBef>
                <a:spcPts val="400"/>
              </a:spcBef>
              <a:spcAft>
                <a:spcPts val="0"/>
              </a:spcAft>
              <a:buSzPts val="1496"/>
              <a:buChar char="🞂"/>
            </a:pPr>
            <a:r>
              <a:rPr lang="en-GB" sz="2200"/>
              <a:t>Describe and evaluate the effectiveness of common network communication technologies</a:t>
            </a:r>
            <a:endParaRPr/>
          </a:p>
          <a:p>
            <a:pPr marL="365125" lvl="0" indent="-255587" algn="l" rtl="0">
              <a:spcBef>
                <a:spcPts val="400"/>
              </a:spcBef>
              <a:spcAft>
                <a:spcPts val="0"/>
              </a:spcAft>
              <a:buSzPts val="1496"/>
              <a:buChar char="🞂"/>
            </a:pPr>
            <a:r>
              <a:rPr lang="en-GB" sz="2200"/>
              <a:t>Describe the function of common network resources</a:t>
            </a:r>
            <a:endParaRPr/>
          </a:p>
          <a:p>
            <a:pPr marL="365125" lvl="0" indent="-255587" algn="l" rtl="0">
              <a:spcBef>
                <a:spcPts val="400"/>
              </a:spcBef>
              <a:spcAft>
                <a:spcPts val="0"/>
              </a:spcAft>
              <a:buSzPts val="1496"/>
              <a:buChar char="🞂"/>
            </a:pPr>
            <a:r>
              <a:rPr lang="en-GB" sz="2200"/>
              <a:t>Describe the following network topologies: Bus, Star, Ring</a:t>
            </a:r>
            <a:endParaRPr/>
          </a:p>
          <a:p>
            <a:pPr marL="365125" lvl="0" indent="-255587" algn="l" rtl="0">
              <a:spcBef>
                <a:spcPts val="400"/>
              </a:spcBef>
              <a:spcAft>
                <a:spcPts val="0"/>
              </a:spcAft>
              <a:buSzPts val="1496"/>
              <a:buChar char="🞂"/>
            </a:pPr>
            <a:r>
              <a:rPr lang="en-GB" sz="2200"/>
              <a:t>Describe the advantages &amp; disadvantages of networks</a:t>
            </a:r>
            <a:endParaRPr sz="2200"/>
          </a:p>
          <a:p>
            <a:pPr marL="365125" lvl="0" indent="-160591" algn="l" rtl="0">
              <a:spcBef>
                <a:spcPts val="400"/>
              </a:spcBef>
              <a:spcAft>
                <a:spcPts val="0"/>
              </a:spcAft>
              <a:buSzPts val="1496"/>
              <a:buNone/>
            </a:pPr>
            <a:endParaRPr sz="2200"/>
          </a:p>
        </p:txBody>
      </p:sp>
      <p:sp>
        <p:nvSpPr>
          <p:cNvPr id="681" name="Google Shape;681;p85"/>
          <p:cNvSpPr txBox="1">
            <a:spLocks noGrp="1"/>
          </p:cNvSpPr>
          <p:nvPr>
            <p:ph type="title"/>
          </p:nvPr>
        </p:nvSpPr>
        <p:spPr>
          <a:xfrm>
            <a:off x="457200" y="274638"/>
            <a:ext cx="6059016"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Network Technologies</a:t>
            </a:r>
            <a:endParaRPr/>
          </a:p>
        </p:txBody>
      </p:sp>
      <p:pic>
        <p:nvPicPr>
          <p:cNvPr id="682" name="Google Shape;682;p85" descr="network technologies.jpg"/>
          <p:cNvPicPr preferRelativeResize="0"/>
          <p:nvPr/>
        </p:nvPicPr>
        <p:blipFill rotWithShape="1">
          <a:blip r:embed="rId3">
            <a:alphaModFix/>
          </a:blip>
          <a:srcRect/>
          <a:stretch/>
        </p:blipFill>
        <p:spPr>
          <a:xfrm>
            <a:off x="6732240" y="476672"/>
            <a:ext cx="1554480" cy="103632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86"/>
          <p:cNvSpPr txBox="1">
            <a:spLocks noGrp="1"/>
          </p:cNvSpPr>
          <p:nvPr>
            <p:ph type="body" idx="1"/>
          </p:nvPr>
        </p:nvSpPr>
        <p:spPr>
          <a:xfrm>
            <a:off x="457200" y="1124744"/>
            <a:ext cx="8229600" cy="48823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r>
              <a:rPr lang="en-GB" b="1"/>
              <a:t>What year were the following online communication networks were launched?</a:t>
            </a:r>
            <a:endParaRPr/>
          </a:p>
          <a:p>
            <a:pPr marL="365125" lvl="0" indent="-255587" algn="l" rtl="0">
              <a:spcBef>
                <a:spcPts val="400"/>
              </a:spcBef>
              <a:spcAft>
                <a:spcPts val="0"/>
              </a:spcAft>
              <a:buSzPts val="1088"/>
              <a:buNone/>
            </a:pPr>
            <a:endParaRPr sz="1600"/>
          </a:p>
        </p:txBody>
      </p:sp>
      <p:sp>
        <p:nvSpPr>
          <p:cNvPr id="688" name="Google Shape;688;p86"/>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Network Technologies Starter</a:t>
            </a:r>
            <a:endParaRPr/>
          </a:p>
        </p:txBody>
      </p:sp>
      <p:sp>
        <p:nvSpPr>
          <p:cNvPr id="689" name="Google Shape;689;p86"/>
          <p:cNvSpPr/>
          <p:nvPr/>
        </p:nvSpPr>
        <p:spPr>
          <a:xfrm>
            <a:off x="6660232" y="5301208"/>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43</a:t>
            </a:r>
            <a:endParaRPr sz="1400">
              <a:solidFill>
                <a:schemeClr val="lt1"/>
              </a:solidFill>
              <a:latin typeface="Lucida Sans"/>
              <a:ea typeface="Lucida Sans"/>
              <a:cs typeface="Lucida Sans"/>
              <a:sym typeface="Lucida Sans"/>
            </a:endParaRPr>
          </a:p>
        </p:txBody>
      </p:sp>
      <p:sp>
        <p:nvSpPr>
          <p:cNvPr id="690" name="Google Shape;690;p86"/>
          <p:cNvSpPr/>
          <p:nvPr/>
        </p:nvSpPr>
        <p:spPr>
          <a:xfrm>
            <a:off x="683568" y="220486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Twitter</a:t>
            </a:r>
            <a:endParaRPr sz="1800">
              <a:solidFill>
                <a:schemeClr val="lt1"/>
              </a:solidFill>
              <a:latin typeface="Lucida Sans"/>
              <a:ea typeface="Lucida Sans"/>
              <a:cs typeface="Lucida Sans"/>
              <a:sym typeface="Lucida Sans"/>
            </a:endParaRPr>
          </a:p>
        </p:txBody>
      </p:sp>
      <p:sp>
        <p:nvSpPr>
          <p:cNvPr id="691" name="Google Shape;691;p86"/>
          <p:cNvSpPr/>
          <p:nvPr/>
        </p:nvSpPr>
        <p:spPr>
          <a:xfrm>
            <a:off x="2411760" y="220486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2006</a:t>
            </a:r>
            <a:endParaRPr sz="1800">
              <a:solidFill>
                <a:schemeClr val="lt1"/>
              </a:solidFill>
              <a:latin typeface="Lucida Sans"/>
              <a:ea typeface="Lucida Sans"/>
              <a:cs typeface="Lucida Sans"/>
              <a:sym typeface="Lucida Sans"/>
            </a:endParaRPr>
          </a:p>
        </p:txBody>
      </p:sp>
      <p:sp>
        <p:nvSpPr>
          <p:cNvPr id="692" name="Google Shape;692;p86"/>
          <p:cNvSpPr/>
          <p:nvPr/>
        </p:nvSpPr>
        <p:spPr>
          <a:xfrm>
            <a:off x="4355976" y="220486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E-Mail</a:t>
            </a:r>
            <a:endParaRPr sz="1800">
              <a:solidFill>
                <a:schemeClr val="lt1"/>
              </a:solidFill>
              <a:latin typeface="Lucida Sans"/>
              <a:ea typeface="Lucida Sans"/>
              <a:cs typeface="Lucida Sans"/>
              <a:sym typeface="Lucida Sans"/>
            </a:endParaRPr>
          </a:p>
        </p:txBody>
      </p:sp>
      <p:sp>
        <p:nvSpPr>
          <p:cNvPr id="693" name="Google Shape;693;p86"/>
          <p:cNvSpPr/>
          <p:nvPr/>
        </p:nvSpPr>
        <p:spPr>
          <a:xfrm>
            <a:off x="6228184" y="220486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1972</a:t>
            </a:r>
            <a:endParaRPr sz="1800">
              <a:solidFill>
                <a:schemeClr val="lt1"/>
              </a:solidFill>
              <a:latin typeface="Lucida Sans"/>
              <a:ea typeface="Lucida Sans"/>
              <a:cs typeface="Lucida Sans"/>
              <a:sym typeface="Lucida Sans"/>
            </a:endParaRPr>
          </a:p>
        </p:txBody>
      </p:sp>
      <p:sp>
        <p:nvSpPr>
          <p:cNvPr id="694" name="Google Shape;694;p86"/>
          <p:cNvSpPr/>
          <p:nvPr/>
        </p:nvSpPr>
        <p:spPr>
          <a:xfrm>
            <a:off x="683568" y="292494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Facebook</a:t>
            </a:r>
            <a:endParaRPr sz="1800">
              <a:solidFill>
                <a:schemeClr val="lt1"/>
              </a:solidFill>
              <a:latin typeface="Lucida Sans"/>
              <a:ea typeface="Lucida Sans"/>
              <a:cs typeface="Lucida Sans"/>
              <a:sym typeface="Lucida Sans"/>
            </a:endParaRPr>
          </a:p>
        </p:txBody>
      </p:sp>
      <p:sp>
        <p:nvSpPr>
          <p:cNvPr id="695" name="Google Shape;695;p86"/>
          <p:cNvSpPr/>
          <p:nvPr/>
        </p:nvSpPr>
        <p:spPr>
          <a:xfrm>
            <a:off x="2411760" y="292494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2004</a:t>
            </a:r>
            <a:endParaRPr sz="1800">
              <a:solidFill>
                <a:schemeClr val="lt1"/>
              </a:solidFill>
              <a:latin typeface="Lucida Sans"/>
              <a:ea typeface="Lucida Sans"/>
              <a:cs typeface="Lucida Sans"/>
              <a:sym typeface="Lucida Sans"/>
            </a:endParaRPr>
          </a:p>
        </p:txBody>
      </p:sp>
      <p:sp>
        <p:nvSpPr>
          <p:cNvPr id="696" name="Google Shape;696;p86"/>
          <p:cNvSpPr/>
          <p:nvPr/>
        </p:nvSpPr>
        <p:spPr>
          <a:xfrm>
            <a:off x="4355976" y="292494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Youtube</a:t>
            </a:r>
            <a:endParaRPr sz="1800">
              <a:solidFill>
                <a:schemeClr val="lt1"/>
              </a:solidFill>
              <a:latin typeface="Lucida Sans"/>
              <a:ea typeface="Lucida Sans"/>
              <a:cs typeface="Lucida Sans"/>
              <a:sym typeface="Lucida Sans"/>
            </a:endParaRPr>
          </a:p>
        </p:txBody>
      </p:sp>
      <p:sp>
        <p:nvSpPr>
          <p:cNvPr id="697" name="Google Shape;697;p86"/>
          <p:cNvSpPr/>
          <p:nvPr/>
        </p:nvSpPr>
        <p:spPr>
          <a:xfrm>
            <a:off x="6228184" y="2924944"/>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2005</a:t>
            </a:r>
            <a:endParaRPr sz="1800">
              <a:solidFill>
                <a:schemeClr val="lt1"/>
              </a:solidFill>
              <a:latin typeface="Lucida Sans"/>
              <a:ea typeface="Lucida Sans"/>
              <a:cs typeface="Lucida Sans"/>
              <a:sym typeface="Lucida Sans"/>
            </a:endParaRPr>
          </a:p>
        </p:txBody>
      </p:sp>
      <p:sp>
        <p:nvSpPr>
          <p:cNvPr id="698" name="Google Shape;698;p86"/>
          <p:cNvSpPr/>
          <p:nvPr/>
        </p:nvSpPr>
        <p:spPr>
          <a:xfrm>
            <a:off x="683568" y="3717032"/>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E-bay</a:t>
            </a:r>
            <a:endParaRPr sz="1800">
              <a:solidFill>
                <a:schemeClr val="lt1"/>
              </a:solidFill>
              <a:latin typeface="Lucida Sans"/>
              <a:ea typeface="Lucida Sans"/>
              <a:cs typeface="Lucida Sans"/>
              <a:sym typeface="Lucida Sans"/>
            </a:endParaRPr>
          </a:p>
        </p:txBody>
      </p:sp>
      <p:sp>
        <p:nvSpPr>
          <p:cNvPr id="699" name="Google Shape;699;p86"/>
          <p:cNvSpPr/>
          <p:nvPr/>
        </p:nvSpPr>
        <p:spPr>
          <a:xfrm>
            <a:off x="2411760" y="3717032"/>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1995</a:t>
            </a:r>
            <a:endParaRPr sz="1800">
              <a:solidFill>
                <a:schemeClr val="lt1"/>
              </a:solidFill>
              <a:latin typeface="Lucida Sans"/>
              <a:ea typeface="Lucida Sans"/>
              <a:cs typeface="Lucida Sans"/>
              <a:sym typeface="Lucida Sans"/>
            </a:endParaRPr>
          </a:p>
        </p:txBody>
      </p:sp>
      <p:sp>
        <p:nvSpPr>
          <p:cNvPr id="700" name="Google Shape;700;p86"/>
          <p:cNvSpPr/>
          <p:nvPr/>
        </p:nvSpPr>
        <p:spPr>
          <a:xfrm>
            <a:off x="4355976" y="3717032"/>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Instagram</a:t>
            </a:r>
            <a:endParaRPr sz="1800">
              <a:solidFill>
                <a:schemeClr val="lt1"/>
              </a:solidFill>
              <a:latin typeface="Lucida Sans"/>
              <a:ea typeface="Lucida Sans"/>
              <a:cs typeface="Lucida Sans"/>
              <a:sym typeface="Lucida Sans"/>
            </a:endParaRPr>
          </a:p>
        </p:txBody>
      </p:sp>
      <p:sp>
        <p:nvSpPr>
          <p:cNvPr id="701" name="Google Shape;701;p86"/>
          <p:cNvSpPr/>
          <p:nvPr/>
        </p:nvSpPr>
        <p:spPr>
          <a:xfrm>
            <a:off x="6300192" y="3717032"/>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2010</a:t>
            </a:r>
            <a:endParaRPr sz="1800">
              <a:solidFill>
                <a:schemeClr val="lt1"/>
              </a:solidFill>
              <a:latin typeface="Lucida Sans"/>
              <a:ea typeface="Lucida Sans"/>
              <a:cs typeface="Lucida Sans"/>
              <a:sym typeface="Lucida Sans"/>
            </a:endParaRPr>
          </a:p>
        </p:txBody>
      </p:sp>
      <p:sp>
        <p:nvSpPr>
          <p:cNvPr id="702" name="Google Shape;702;p86"/>
          <p:cNvSpPr/>
          <p:nvPr/>
        </p:nvSpPr>
        <p:spPr>
          <a:xfrm>
            <a:off x="683568" y="4509120"/>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LinkedIn</a:t>
            </a:r>
            <a:endParaRPr sz="1800">
              <a:solidFill>
                <a:schemeClr val="lt1"/>
              </a:solidFill>
              <a:latin typeface="Lucida Sans"/>
              <a:ea typeface="Lucida Sans"/>
              <a:cs typeface="Lucida Sans"/>
              <a:sym typeface="Lucida Sans"/>
            </a:endParaRPr>
          </a:p>
        </p:txBody>
      </p:sp>
      <p:sp>
        <p:nvSpPr>
          <p:cNvPr id="703" name="Google Shape;703;p86"/>
          <p:cNvSpPr/>
          <p:nvPr/>
        </p:nvSpPr>
        <p:spPr>
          <a:xfrm>
            <a:off x="2483768" y="4509120"/>
            <a:ext cx="1584176" cy="432048"/>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Lucida Sans"/>
                <a:ea typeface="Lucida Sans"/>
                <a:cs typeface="Lucida Sans"/>
                <a:sym typeface="Lucida Sans"/>
              </a:rPr>
              <a:t>2003</a:t>
            </a:r>
            <a:endParaRPr sz="1800">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animEffect transition="in" filter="fade">
                                      <p:cBhvr>
                                        <p:cTn id="7" dur="500"/>
                                        <p:tgtEl>
                                          <p:spTgt spid="6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
                                        </p:tgtEl>
                                        <p:attrNameLst>
                                          <p:attrName>style.visibility</p:attrName>
                                        </p:attrNameLst>
                                      </p:cBhvr>
                                      <p:to>
                                        <p:strVal val="visible"/>
                                      </p:to>
                                    </p:set>
                                    <p:animEffect transition="in" filter="fade">
                                      <p:cBhvr>
                                        <p:cTn id="12" dur="500"/>
                                        <p:tgtEl>
                                          <p:spTgt spid="6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2"/>
                                        </p:tgtEl>
                                        <p:attrNameLst>
                                          <p:attrName>style.visibility</p:attrName>
                                        </p:attrNameLst>
                                      </p:cBhvr>
                                      <p:to>
                                        <p:strVal val="visible"/>
                                      </p:to>
                                    </p:set>
                                    <p:animEffect transition="in" filter="fade">
                                      <p:cBhvr>
                                        <p:cTn id="17" dur="500"/>
                                        <p:tgtEl>
                                          <p:spTgt spid="6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3"/>
                                        </p:tgtEl>
                                        <p:attrNameLst>
                                          <p:attrName>style.visibility</p:attrName>
                                        </p:attrNameLst>
                                      </p:cBhvr>
                                      <p:to>
                                        <p:strVal val="visible"/>
                                      </p:to>
                                    </p:set>
                                    <p:animEffect transition="in" filter="fade">
                                      <p:cBhvr>
                                        <p:cTn id="22" dur="500"/>
                                        <p:tgtEl>
                                          <p:spTgt spid="6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4"/>
                                        </p:tgtEl>
                                        <p:attrNameLst>
                                          <p:attrName>style.visibility</p:attrName>
                                        </p:attrNameLst>
                                      </p:cBhvr>
                                      <p:to>
                                        <p:strVal val="visible"/>
                                      </p:to>
                                    </p:set>
                                    <p:animEffect transition="in" filter="fade">
                                      <p:cBhvr>
                                        <p:cTn id="27" dur="500"/>
                                        <p:tgtEl>
                                          <p:spTgt spid="69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5"/>
                                        </p:tgtEl>
                                        <p:attrNameLst>
                                          <p:attrName>style.visibility</p:attrName>
                                        </p:attrNameLst>
                                      </p:cBhvr>
                                      <p:to>
                                        <p:strVal val="visible"/>
                                      </p:to>
                                    </p:set>
                                    <p:animEffect transition="in" filter="fade">
                                      <p:cBhvr>
                                        <p:cTn id="32" dur="500"/>
                                        <p:tgtEl>
                                          <p:spTgt spid="69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6"/>
                                        </p:tgtEl>
                                        <p:attrNameLst>
                                          <p:attrName>style.visibility</p:attrName>
                                        </p:attrNameLst>
                                      </p:cBhvr>
                                      <p:to>
                                        <p:strVal val="visible"/>
                                      </p:to>
                                    </p:set>
                                    <p:animEffect transition="in" filter="fade">
                                      <p:cBhvr>
                                        <p:cTn id="37" dur="500"/>
                                        <p:tgtEl>
                                          <p:spTgt spid="69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7"/>
                                        </p:tgtEl>
                                        <p:attrNameLst>
                                          <p:attrName>style.visibility</p:attrName>
                                        </p:attrNameLst>
                                      </p:cBhvr>
                                      <p:to>
                                        <p:strVal val="visible"/>
                                      </p:to>
                                    </p:set>
                                    <p:animEffect transition="in" filter="fade">
                                      <p:cBhvr>
                                        <p:cTn id="42" dur="500"/>
                                        <p:tgtEl>
                                          <p:spTgt spid="69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8"/>
                                        </p:tgtEl>
                                        <p:attrNameLst>
                                          <p:attrName>style.visibility</p:attrName>
                                        </p:attrNameLst>
                                      </p:cBhvr>
                                      <p:to>
                                        <p:strVal val="visible"/>
                                      </p:to>
                                    </p:set>
                                    <p:animEffect transition="in" filter="fade">
                                      <p:cBhvr>
                                        <p:cTn id="47" dur="500"/>
                                        <p:tgtEl>
                                          <p:spTgt spid="69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9"/>
                                        </p:tgtEl>
                                        <p:attrNameLst>
                                          <p:attrName>style.visibility</p:attrName>
                                        </p:attrNameLst>
                                      </p:cBhvr>
                                      <p:to>
                                        <p:strVal val="visible"/>
                                      </p:to>
                                    </p:set>
                                    <p:animEffect transition="in" filter="fade">
                                      <p:cBhvr>
                                        <p:cTn id="52" dur="500"/>
                                        <p:tgtEl>
                                          <p:spTgt spid="69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0"/>
                                        </p:tgtEl>
                                        <p:attrNameLst>
                                          <p:attrName>style.visibility</p:attrName>
                                        </p:attrNameLst>
                                      </p:cBhvr>
                                      <p:to>
                                        <p:strVal val="visible"/>
                                      </p:to>
                                    </p:set>
                                    <p:animEffect transition="in" filter="fade">
                                      <p:cBhvr>
                                        <p:cTn id="57" dur="500"/>
                                        <p:tgtEl>
                                          <p:spTgt spid="70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01"/>
                                        </p:tgtEl>
                                        <p:attrNameLst>
                                          <p:attrName>style.visibility</p:attrName>
                                        </p:attrNameLst>
                                      </p:cBhvr>
                                      <p:to>
                                        <p:strVal val="visible"/>
                                      </p:to>
                                    </p:set>
                                    <p:animEffect transition="in" filter="fade">
                                      <p:cBhvr>
                                        <p:cTn id="62" dur="500"/>
                                        <p:tgtEl>
                                          <p:spTgt spid="70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2"/>
                                        </p:tgtEl>
                                        <p:attrNameLst>
                                          <p:attrName>style.visibility</p:attrName>
                                        </p:attrNameLst>
                                      </p:cBhvr>
                                      <p:to>
                                        <p:strVal val="visible"/>
                                      </p:to>
                                    </p:set>
                                    <p:animEffect transition="in" filter="fade">
                                      <p:cBhvr>
                                        <p:cTn id="67" dur="500"/>
                                        <p:tgtEl>
                                          <p:spTgt spid="70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03"/>
                                        </p:tgtEl>
                                        <p:attrNameLst>
                                          <p:attrName>style.visibility</p:attrName>
                                        </p:attrNameLst>
                                      </p:cBhvr>
                                      <p:to>
                                        <p:strVal val="visible"/>
                                      </p:to>
                                    </p:set>
                                    <p:animEffect transition="in" filter="fade">
                                      <p:cBhvr>
                                        <p:cTn id="72" dur="500"/>
                                        <p:tgtEl>
                                          <p:spTgt spid="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87"/>
          <p:cNvSpPr txBox="1">
            <a:spLocks noGrp="1"/>
          </p:cNvSpPr>
          <p:nvPr>
            <p:ph type="body" idx="1"/>
          </p:nvPr>
        </p:nvSpPr>
        <p:spPr>
          <a:xfrm>
            <a:off x="457200" y="1052736"/>
            <a:ext cx="8229600" cy="41044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None/>
            </a:pPr>
            <a:r>
              <a:rPr lang="en-GB" sz="2400" b="1"/>
              <a:t>What is a Network?</a:t>
            </a:r>
            <a:endParaRPr/>
          </a:p>
          <a:p>
            <a:pPr marL="365125" lvl="0" indent="-255587" algn="l" rtl="0">
              <a:spcBef>
                <a:spcPts val="400"/>
              </a:spcBef>
              <a:spcAft>
                <a:spcPts val="0"/>
              </a:spcAft>
              <a:buSzPts val="1632"/>
              <a:buNone/>
            </a:pPr>
            <a:endParaRPr sz="2400" b="1"/>
          </a:p>
          <a:p>
            <a:pPr marL="365125" lvl="0" indent="-255587" algn="l" rtl="0">
              <a:lnSpc>
                <a:spcPct val="90000"/>
              </a:lnSpc>
              <a:spcBef>
                <a:spcPts val="400"/>
              </a:spcBef>
              <a:spcAft>
                <a:spcPts val="0"/>
              </a:spcAft>
              <a:buSzPts val="1632"/>
              <a:buFont typeface="Lucida Sans"/>
              <a:buNone/>
            </a:pPr>
            <a:r>
              <a:rPr lang="en-GB" sz="2400"/>
              <a:t>A computer network is a collection of computers that have been linked together so that they can communicate with each other allowing them to share hardware, software and data.</a:t>
            </a:r>
            <a:endParaRPr/>
          </a:p>
          <a:p>
            <a:pPr marL="365125" lvl="0" indent="-255587" algn="l" rtl="0">
              <a:lnSpc>
                <a:spcPct val="90000"/>
              </a:lnSpc>
              <a:spcBef>
                <a:spcPts val="400"/>
              </a:spcBef>
              <a:spcAft>
                <a:spcPts val="0"/>
              </a:spcAft>
              <a:buSzPts val="1632"/>
              <a:buFont typeface="Lucida Sans"/>
              <a:buNone/>
            </a:pPr>
            <a:endParaRPr sz="2400"/>
          </a:p>
          <a:p>
            <a:pPr marL="365125" lvl="0" indent="-255587" algn="l" rtl="0">
              <a:lnSpc>
                <a:spcPct val="90000"/>
              </a:lnSpc>
              <a:spcBef>
                <a:spcPts val="400"/>
              </a:spcBef>
              <a:spcAft>
                <a:spcPts val="0"/>
              </a:spcAft>
              <a:buSzPts val="1632"/>
              <a:buFont typeface="Lucida Sans"/>
              <a:buNone/>
            </a:pPr>
            <a:r>
              <a:rPr lang="en-GB" sz="2400"/>
              <a:t>On a typical network ‘application software’ and users’ data files are stored on a powerful central computer called  a FILE SERVER.  The server manages the resources available to network users.</a:t>
            </a:r>
            <a:endParaRPr/>
          </a:p>
          <a:p>
            <a:pPr marL="365125" lvl="0" indent="-255587" algn="l" rtl="0">
              <a:spcBef>
                <a:spcPts val="400"/>
              </a:spcBef>
              <a:spcAft>
                <a:spcPts val="0"/>
              </a:spcAft>
              <a:buSzPts val="1360"/>
              <a:buNone/>
            </a:pPr>
            <a:endParaRPr sz="2000" b="1"/>
          </a:p>
        </p:txBody>
      </p:sp>
      <p:sp>
        <p:nvSpPr>
          <p:cNvPr id="709" name="Google Shape;709;p87"/>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Introduction to Networks</a:t>
            </a:r>
            <a:endParaRPr/>
          </a:p>
        </p:txBody>
      </p:sp>
      <p:pic>
        <p:nvPicPr>
          <p:cNvPr id="710" name="Google Shape;710;p87" descr="networks.jpg"/>
          <p:cNvPicPr preferRelativeResize="0"/>
          <p:nvPr/>
        </p:nvPicPr>
        <p:blipFill rotWithShape="1">
          <a:blip r:embed="rId3">
            <a:alphaModFix/>
          </a:blip>
          <a:srcRect/>
          <a:stretch/>
        </p:blipFill>
        <p:spPr>
          <a:xfrm>
            <a:off x="7164288" y="5157192"/>
            <a:ext cx="1331218" cy="133121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8"/>
          <p:cNvSpPr txBox="1">
            <a:spLocks noGrp="1"/>
          </p:cNvSpPr>
          <p:nvPr>
            <p:ph type="body" idx="1"/>
          </p:nvPr>
        </p:nvSpPr>
        <p:spPr>
          <a:xfrm>
            <a:off x="539552" y="980728"/>
            <a:ext cx="8229600" cy="518457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Font typeface="Lucida Sans"/>
              <a:buNone/>
            </a:pPr>
            <a:r>
              <a:rPr lang="en-GB" sz="2400" b="1"/>
              <a:t>What is a file server?</a:t>
            </a:r>
            <a:endParaRPr sz="2000" b="1"/>
          </a:p>
          <a:p>
            <a:pPr marL="365125" lvl="0" indent="-255587" algn="l" rtl="0">
              <a:spcBef>
                <a:spcPts val="400"/>
              </a:spcBef>
              <a:spcAft>
                <a:spcPts val="0"/>
              </a:spcAft>
              <a:buSzPts val="1360"/>
              <a:buFont typeface="Lucida Sans"/>
              <a:buNone/>
            </a:pPr>
            <a:r>
              <a:rPr lang="en-GB" sz="2000"/>
              <a:t>A server is a powerful computer which holds the operating system software to run the network e.g. Windows NT.  </a:t>
            </a:r>
            <a:endParaRPr/>
          </a:p>
          <a:p>
            <a:pPr marL="365125" lvl="0" indent="-255587" algn="l" rtl="0">
              <a:spcBef>
                <a:spcPts val="400"/>
              </a:spcBef>
              <a:spcAft>
                <a:spcPts val="0"/>
              </a:spcAft>
              <a:buSzPts val="1360"/>
              <a:buFont typeface="Lucida Sans"/>
              <a:buNone/>
            </a:pPr>
            <a:r>
              <a:rPr lang="en-GB" sz="2000"/>
              <a:t>It will hold:</a:t>
            </a:r>
            <a:endParaRPr/>
          </a:p>
          <a:p>
            <a:pPr marL="365125" lvl="0" indent="-255587" algn="l" rtl="0">
              <a:spcBef>
                <a:spcPts val="400"/>
              </a:spcBef>
              <a:spcAft>
                <a:spcPts val="0"/>
              </a:spcAft>
              <a:buSzPts val="1360"/>
              <a:buChar char="🞂"/>
            </a:pPr>
            <a:r>
              <a:rPr lang="en-GB" sz="2000"/>
              <a:t>The network operating system software such as Microsoft Windows</a:t>
            </a:r>
            <a:endParaRPr/>
          </a:p>
          <a:p>
            <a:pPr marL="365125" lvl="0" indent="-255587" algn="l" rtl="0">
              <a:spcBef>
                <a:spcPts val="400"/>
              </a:spcBef>
              <a:spcAft>
                <a:spcPts val="0"/>
              </a:spcAft>
              <a:buSzPts val="1360"/>
              <a:buChar char="🞂"/>
            </a:pPr>
            <a:r>
              <a:rPr lang="en-GB" sz="2000"/>
              <a:t>Application software such as Word</a:t>
            </a:r>
            <a:endParaRPr/>
          </a:p>
          <a:p>
            <a:pPr marL="365125" lvl="0" indent="-255587" algn="l" rtl="0">
              <a:spcBef>
                <a:spcPts val="400"/>
              </a:spcBef>
              <a:spcAft>
                <a:spcPts val="0"/>
              </a:spcAft>
              <a:buSzPts val="1360"/>
              <a:buChar char="🞂"/>
            </a:pPr>
            <a:r>
              <a:rPr lang="en-GB" sz="2000"/>
              <a:t>User files created by the users on the system</a:t>
            </a:r>
            <a:endParaRPr/>
          </a:p>
          <a:p>
            <a:pPr marL="365125" lvl="0" indent="-255587" algn="l" rtl="0">
              <a:spcBef>
                <a:spcPts val="400"/>
              </a:spcBef>
              <a:spcAft>
                <a:spcPts val="0"/>
              </a:spcAft>
              <a:buSzPts val="1360"/>
              <a:buChar char="🞂"/>
            </a:pPr>
            <a:r>
              <a:rPr lang="en-GB" sz="2000"/>
              <a:t>System software that will manage the network resources and security</a:t>
            </a:r>
            <a:endParaRPr/>
          </a:p>
          <a:p>
            <a:pPr marL="365125" lvl="0" indent="-255587" algn="l" rtl="0">
              <a:spcBef>
                <a:spcPts val="400"/>
              </a:spcBef>
              <a:spcAft>
                <a:spcPts val="0"/>
              </a:spcAft>
              <a:buSzPts val="1360"/>
              <a:buChar char="🞂"/>
            </a:pPr>
            <a:r>
              <a:rPr lang="en-GB" sz="2000"/>
              <a:t>Utility software such as anti-virus software</a:t>
            </a:r>
            <a:endParaRPr/>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360"/>
              <a:buNone/>
            </a:pPr>
            <a:r>
              <a:rPr lang="en-GB" sz="2000"/>
              <a:t>Tasks include monitoring the network, creating usersallowing access permissions on files and folders.  In schools, technicians are employed to manage the servers.</a:t>
            </a:r>
            <a:endParaRPr/>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904"/>
              <a:buNone/>
            </a:pPr>
            <a:endParaRPr sz="2800"/>
          </a:p>
          <a:p>
            <a:pPr marL="365125" lvl="0" indent="-255587" algn="l" rtl="0">
              <a:spcBef>
                <a:spcPts val="400"/>
              </a:spcBef>
              <a:spcAft>
                <a:spcPts val="0"/>
              </a:spcAft>
              <a:buSzPts val="1836"/>
              <a:buNone/>
            </a:pPr>
            <a:endParaRPr/>
          </a:p>
        </p:txBody>
      </p:sp>
      <p:sp>
        <p:nvSpPr>
          <p:cNvPr id="716" name="Google Shape;716;p88"/>
          <p:cNvSpPr txBox="1">
            <a:spLocks noGrp="1"/>
          </p:cNvSpPr>
          <p:nvPr>
            <p:ph type="title"/>
          </p:nvPr>
        </p:nvSpPr>
        <p:spPr>
          <a:xfrm>
            <a:off x="457200" y="274638"/>
            <a:ext cx="699512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Introduction to Networks</a:t>
            </a:r>
            <a:endParaRPr/>
          </a:p>
        </p:txBody>
      </p:sp>
      <p:pic>
        <p:nvPicPr>
          <p:cNvPr id="717" name="Google Shape;717;p88" descr="file server.png"/>
          <p:cNvPicPr preferRelativeResize="0"/>
          <p:nvPr/>
        </p:nvPicPr>
        <p:blipFill rotWithShape="1">
          <a:blip r:embed="rId3">
            <a:alphaModFix/>
          </a:blip>
          <a:srcRect/>
          <a:stretch/>
        </p:blipFill>
        <p:spPr>
          <a:xfrm>
            <a:off x="7668344" y="188640"/>
            <a:ext cx="1181435" cy="125921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89"/>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lnSpc>
                <a:spcPct val="80000"/>
              </a:lnSpc>
              <a:spcBef>
                <a:spcPts val="0"/>
              </a:spcBef>
              <a:spcAft>
                <a:spcPts val="0"/>
              </a:spcAft>
              <a:buSzPts val="1632"/>
              <a:buFont typeface="Lucida Sans"/>
              <a:buNone/>
            </a:pPr>
            <a:endParaRPr sz="2400"/>
          </a:p>
          <a:p>
            <a:pPr marL="365125" lvl="0" indent="-255587" algn="l" rtl="0">
              <a:lnSpc>
                <a:spcPct val="80000"/>
              </a:lnSpc>
              <a:spcBef>
                <a:spcPts val="400"/>
              </a:spcBef>
              <a:spcAft>
                <a:spcPts val="0"/>
              </a:spcAft>
              <a:buSzPts val="1360"/>
              <a:buChar char="🞂"/>
            </a:pPr>
            <a:r>
              <a:rPr lang="en-GB" sz="2000"/>
              <a:t>A LAN is where computers are connected together on the same site e.g. office, old school network</a:t>
            </a:r>
            <a:endParaRPr/>
          </a:p>
          <a:p>
            <a:pPr marL="365125" lvl="0" indent="-255587" algn="l" rtl="0">
              <a:lnSpc>
                <a:spcPct val="80000"/>
              </a:lnSpc>
              <a:spcBef>
                <a:spcPts val="400"/>
              </a:spcBef>
              <a:spcAft>
                <a:spcPts val="0"/>
              </a:spcAft>
              <a:buSzPts val="1360"/>
              <a:buFont typeface="Lucida Sans"/>
              <a:buNone/>
            </a:pPr>
            <a:endParaRPr sz="2000"/>
          </a:p>
          <a:p>
            <a:pPr marL="365125" lvl="0" indent="-255587" algn="l" rtl="0">
              <a:lnSpc>
                <a:spcPct val="80000"/>
              </a:lnSpc>
              <a:spcBef>
                <a:spcPts val="400"/>
              </a:spcBef>
              <a:spcAft>
                <a:spcPts val="0"/>
              </a:spcAft>
              <a:buSzPts val="1360"/>
              <a:buChar char="🞂"/>
            </a:pPr>
            <a:r>
              <a:rPr lang="en-GB" sz="2000"/>
              <a:t>Each computer on a LAN is called a workstation.  All of the workstations are connected to each other and to the server</a:t>
            </a:r>
            <a:endParaRPr/>
          </a:p>
          <a:p>
            <a:pPr marL="365125" lvl="0" indent="-255587" algn="l" rtl="0">
              <a:lnSpc>
                <a:spcPct val="80000"/>
              </a:lnSpc>
              <a:spcBef>
                <a:spcPts val="400"/>
              </a:spcBef>
              <a:spcAft>
                <a:spcPts val="0"/>
              </a:spcAft>
              <a:buSzPts val="1360"/>
              <a:buFont typeface="Lucida Sans"/>
              <a:buNone/>
            </a:pPr>
            <a:endParaRPr sz="2000"/>
          </a:p>
          <a:p>
            <a:pPr marL="365125" lvl="0" indent="-255587" algn="l" rtl="0">
              <a:lnSpc>
                <a:spcPct val="80000"/>
              </a:lnSpc>
              <a:spcBef>
                <a:spcPts val="400"/>
              </a:spcBef>
              <a:spcAft>
                <a:spcPts val="0"/>
              </a:spcAft>
              <a:buSzPts val="1360"/>
              <a:buChar char="🞂"/>
            </a:pPr>
            <a:r>
              <a:rPr lang="en-GB" sz="2000"/>
              <a:t>To use a LAN you have to identify yourself to the server by giving your user ID and password.  When you have finished using the network you Log Off – this disconnects you from the network</a:t>
            </a:r>
            <a:endParaRPr/>
          </a:p>
          <a:p>
            <a:pPr marL="365125" lvl="0" indent="-255587" algn="l" rtl="0">
              <a:lnSpc>
                <a:spcPct val="80000"/>
              </a:lnSpc>
              <a:spcBef>
                <a:spcPts val="400"/>
              </a:spcBef>
              <a:spcAft>
                <a:spcPts val="0"/>
              </a:spcAft>
              <a:buSzPts val="1360"/>
              <a:buFont typeface="Lucida Sans"/>
              <a:buNone/>
            </a:pPr>
            <a:endParaRPr sz="2000"/>
          </a:p>
          <a:p>
            <a:pPr marL="365125" lvl="0" indent="-255587" algn="l" rtl="0">
              <a:lnSpc>
                <a:spcPct val="80000"/>
              </a:lnSpc>
              <a:spcBef>
                <a:spcPts val="400"/>
              </a:spcBef>
              <a:spcAft>
                <a:spcPts val="0"/>
              </a:spcAft>
              <a:buSzPts val="1360"/>
              <a:buChar char="🞂"/>
            </a:pPr>
            <a:r>
              <a:rPr lang="en-GB" sz="2000"/>
              <a:t>LANS are normally owned, controlled and managed by a single person or organisation</a:t>
            </a:r>
            <a:endParaRPr/>
          </a:p>
          <a:p>
            <a:pPr marL="365125" lvl="0" indent="-255587" algn="l" rtl="0">
              <a:spcBef>
                <a:spcPts val="400"/>
              </a:spcBef>
              <a:spcAft>
                <a:spcPts val="0"/>
              </a:spcAft>
              <a:buSzPts val="1836"/>
              <a:buNone/>
            </a:pPr>
            <a:endParaRPr/>
          </a:p>
        </p:txBody>
      </p:sp>
      <p:sp>
        <p:nvSpPr>
          <p:cNvPr id="723" name="Google Shape;723;p89"/>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Local Area Networks (LAN)</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0"/>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Networks: Advantages &amp;  Disadvantages</a:t>
            </a:r>
            <a:endParaRPr sz="3690"/>
          </a:p>
        </p:txBody>
      </p:sp>
      <p:sp>
        <p:nvSpPr>
          <p:cNvPr id="729" name="Google Shape;729;p90"/>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Advantages</a:t>
            </a:r>
            <a:endParaRPr/>
          </a:p>
        </p:txBody>
      </p:sp>
      <p:sp>
        <p:nvSpPr>
          <p:cNvPr id="730" name="Google Shape;730;p90"/>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p>
            <a:pPr marL="0" lvl="0" indent="0" algn="ctr" rtl="0">
              <a:spcBef>
                <a:spcPts val="0"/>
              </a:spcBef>
              <a:spcAft>
                <a:spcPts val="0"/>
              </a:spcAft>
              <a:buSzPts val="1632"/>
              <a:buNone/>
            </a:pPr>
            <a:r>
              <a:rPr lang="en-GB"/>
              <a:t>Disadvantages</a:t>
            </a:r>
            <a:endParaRPr/>
          </a:p>
        </p:txBody>
      </p:sp>
      <p:sp>
        <p:nvSpPr>
          <p:cNvPr id="731" name="Google Shape;731;p90"/>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Char char="🞂"/>
            </a:pPr>
            <a:r>
              <a:rPr lang="en-GB" sz="1800"/>
              <a:t>Programs and Files can be stored on the File Server, allowing them to be shared and accessed from any workstation</a:t>
            </a:r>
            <a:endParaRPr/>
          </a:p>
          <a:p>
            <a:pPr marL="365125" lvl="0" indent="-255587" algn="l" rtl="0">
              <a:spcBef>
                <a:spcPts val="400"/>
              </a:spcBef>
              <a:spcAft>
                <a:spcPts val="0"/>
              </a:spcAft>
              <a:buSzPts val="1224"/>
              <a:buChar char="🞂"/>
            </a:pPr>
            <a:r>
              <a:rPr lang="en-GB" sz="1800"/>
              <a:t>Useful for internal communication e.g. E-Mail</a:t>
            </a:r>
            <a:endParaRPr/>
          </a:p>
          <a:p>
            <a:pPr marL="365125" lvl="0" indent="-255587" algn="l" rtl="0">
              <a:spcBef>
                <a:spcPts val="400"/>
              </a:spcBef>
              <a:spcAft>
                <a:spcPts val="0"/>
              </a:spcAft>
              <a:buSzPts val="1224"/>
              <a:buChar char="🞂"/>
            </a:pPr>
            <a:r>
              <a:rPr lang="en-GB" sz="1800"/>
              <a:t>Files can be backed up easily in a central location</a:t>
            </a:r>
            <a:endParaRPr/>
          </a:p>
          <a:p>
            <a:pPr marL="365125" lvl="0" indent="-255587" algn="l" rtl="0">
              <a:spcBef>
                <a:spcPts val="400"/>
              </a:spcBef>
              <a:spcAft>
                <a:spcPts val="0"/>
              </a:spcAft>
              <a:buSzPts val="1224"/>
              <a:buChar char="🞂"/>
            </a:pPr>
            <a:r>
              <a:rPr lang="en-GB" sz="1800"/>
              <a:t>Site licences are usually cheaper than buying for several stand alone computers</a:t>
            </a:r>
            <a:endParaRPr/>
          </a:p>
          <a:p>
            <a:pPr marL="365125" lvl="0" indent="-255587" algn="l" rtl="0">
              <a:spcBef>
                <a:spcPts val="400"/>
              </a:spcBef>
              <a:spcAft>
                <a:spcPts val="0"/>
              </a:spcAft>
              <a:buSzPts val="1224"/>
              <a:buChar char="🞂"/>
            </a:pPr>
            <a:r>
              <a:rPr lang="en-GB" sz="1800"/>
              <a:t>Data is generally more secure</a:t>
            </a:r>
            <a:endParaRPr/>
          </a:p>
          <a:p>
            <a:pPr marL="365125" lvl="0" indent="-255587" algn="l" rtl="0">
              <a:spcBef>
                <a:spcPts val="400"/>
              </a:spcBef>
              <a:spcAft>
                <a:spcPts val="0"/>
              </a:spcAft>
              <a:buSzPts val="1632"/>
              <a:buNone/>
            </a:pPr>
            <a:endParaRPr/>
          </a:p>
        </p:txBody>
      </p:sp>
      <p:sp>
        <p:nvSpPr>
          <p:cNvPr id="732" name="Google Shape;732;p90"/>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Char char="🞂"/>
            </a:pPr>
            <a:r>
              <a:rPr lang="en-GB" sz="1800"/>
              <a:t>Purchasing and Setting Up a LAN can be expensive</a:t>
            </a:r>
            <a:endParaRPr/>
          </a:p>
          <a:p>
            <a:pPr marL="365125" lvl="0" indent="-255587" algn="l" rtl="0">
              <a:spcBef>
                <a:spcPts val="0"/>
              </a:spcBef>
              <a:spcAft>
                <a:spcPts val="0"/>
              </a:spcAft>
              <a:buSzPts val="1224"/>
              <a:buChar char="🞂"/>
            </a:pPr>
            <a:r>
              <a:rPr lang="en-GB" sz="1800"/>
              <a:t>Someone must have responsibility for managing the File Server</a:t>
            </a:r>
            <a:endParaRPr/>
          </a:p>
          <a:p>
            <a:pPr marL="365125" lvl="0" indent="-255587" algn="l" rtl="0">
              <a:spcBef>
                <a:spcPts val="0"/>
              </a:spcBef>
              <a:spcAft>
                <a:spcPts val="0"/>
              </a:spcAft>
              <a:buSzPts val="1224"/>
              <a:buChar char="🞂"/>
            </a:pPr>
            <a:r>
              <a:rPr lang="en-GB" sz="1800"/>
              <a:t>If the File Server breaks down the network is not accessible anywhere</a:t>
            </a:r>
            <a:endParaRPr/>
          </a:p>
          <a:p>
            <a:pPr marL="365125" lvl="0" indent="-255587" algn="l" rtl="0">
              <a:spcBef>
                <a:spcPts val="0"/>
              </a:spcBef>
              <a:spcAft>
                <a:spcPts val="0"/>
              </a:spcAft>
              <a:buSzPts val="1224"/>
              <a:buChar char="🞂"/>
            </a:pPr>
            <a:r>
              <a:rPr lang="en-GB" sz="1800"/>
              <a:t>There is a greater threat from hackers and the spread of viruses – virus updates need constantly loaded.</a:t>
            </a:r>
            <a:endParaRPr/>
          </a:p>
          <a:p>
            <a:pPr marL="365125" lvl="0" indent="-177864" algn="l" rtl="0">
              <a:spcBef>
                <a:spcPts val="0"/>
              </a:spcBef>
              <a:spcAft>
                <a:spcPts val="0"/>
              </a:spcAft>
              <a:buSzPts val="1224"/>
              <a:buNone/>
            </a:pPr>
            <a:endParaRPr sz="1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91"/>
          <p:cNvSpPr txBox="1">
            <a:spLocks noGrp="1"/>
          </p:cNvSpPr>
          <p:nvPr>
            <p:ph type="body" idx="1"/>
          </p:nvPr>
        </p:nvSpPr>
        <p:spPr>
          <a:xfrm>
            <a:off x="457200" y="1052736"/>
            <a:ext cx="8229600" cy="381642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Char char="🞂"/>
            </a:pPr>
            <a:r>
              <a:rPr lang="en-GB" sz="2400"/>
              <a:t>A Wide Area Network usually expands over a large geographical area.  The Internet is the world’s largest WAN</a:t>
            </a:r>
            <a:endParaRPr/>
          </a:p>
          <a:p>
            <a:pPr marL="365125" lvl="0" indent="-255587" algn="l" rtl="0">
              <a:spcBef>
                <a:spcPts val="400"/>
              </a:spcBef>
              <a:spcAft>
                <a:spcPts val="0"/>
              </a:spcAft>
              <a:buSzPts val="1632"/>
              <a:buNone/>
            </a:pPr>
            <a:endParaRPr sz="2400"/>
          </a:p>
          <a:p>
            <a:pPr marL="365125" lvl="0" indent="-255587" algn="l" rtl="0">
              <a:spcBef>
                <a:spcPts val="400"/>
              </a:spcBef>
              <a:spcAft>
                <a:spcPts val="0"/>
              </a:spcAft>
              <a:buSzPts val="1632"/>
              <a:buChar char="🞂"/>
            </a:pPr>
            <a:r>
              <a:rPr lang="en-GB" sz="2400"/>
              <a:t>The Internet is a WAN as it connects lots of LANs together, allowing them to communicate</a:t>
            </a:r>
            <a:endParaRPr/>
          </a:p>
          <a:p>
            <a:pPr marL="365125" lvl="0" indent="-255587" algn="l" rtl="0">
              <a:spcBef>
                <a:spcPts val="400"/>
              </a:spcBef>
              <a:spcAft>
                <a:spcPts val="0"/>
              </a:spcAft>
              <a:buSzPts val="1632"/>
              <a:buNone/>
            </a:pPr>
            <a:endParaRPr sz="2400"/>
          </a:p>
          <a:p>
            <a:pPr marL="365125" lvl="0" indent="-255587" algn="l" rtl="0">
              <a:spcBef>
                <a:spcPts val="400"/>
              </a:spcBef>
              <a:spcAft>
                <a:spcPts val="0"/>
              </a:spcAft>
              <a:buSzPts val="1632"/>
              <a:buChar char="🞂"/>
            </a:pPr>
            <a:r>
              <a:rPr lang="en-GB" sz="2400"/>
              <a:t>Computers are connected to a WAN through telephone, leased lines or satellites</a:t>
            </a:r>
            <a:endParaRPr/>
          </a:p>
          <a:p>
            <a:pPr marL="365125" lvl="0" indent="-255587" algn="l" rtl="0">
              <a:spcBef>
                <a:spcPts val="400"/>
              </a:spcBef>
              <a:spcAft>
                <a:spcPts val="0"/>
              </a:spcAft>
              <a:buSzPts val="1632"/>
              <a:buNone/>
            </a:pPr>
            <a:endParaRPr sz="2400"/>
          </a:p>
        </p:txBody>
      </p:sp>
      <p:sp>
        <p:nvSpPr>
          <p:cNvPr id="738" name="Google Shape;738;p91"/>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Wide Area Networks (WAN)</a:t>
            </a:r>
            <a:endParaRPr/>
          </a:p>
        </p:txBody>
      </p:sp>
      <p:sp>
        <p:nvSpPr>
          <p:cNvPr id="739" name="Google Shape;739;p91"/>
          <p:cNvSpPr/>
          <p:nvPr/>
        </p:nvSpPr>
        <p:spPr>
          <a:xfrm>
            <a:off x="6660232" y="5157192"/>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Activities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 45 to 47</a:t>
            </a:r>
            <a:endParaRPr sz="1400">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
                                            <p:txEl>
                                              <p:pRg st="0" end="0"/>
                                            </p:txEl>
                                          </p:spTgt>
                                        </p:tgtEl>
                                        <p:attrNameLst>
                                          <p:attrName>style.visibility</p:attrName>
                                        </p:attrNameLst>
                                      </p:cBhvr>
                                      <p:to>
                                        <p:strVal val="visible"/>
                                      </p:to>
                                    </p:set>
                                    <p:animEffect transition="in" filter="fade">
                                      <p:cBhvr>
                                        <p:cTn id="7" dur="1000"/>
                                        <p:tgtEl>
                                          <p:spTgt spid="7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xEl>
                                              <p:pRg st="1" end="1"/>
                                            </p:txEl>
                                          </p:spTgt>
                                        </p:tgtEl>
                                        <p:attrNameLst>
                                          <p:attrName>style.visibility</p:attrName>
                                        </p:attrNameLst>
                                      </p:cBhvr>
                                      <p:to>
                                        <p:strVal val="visible"/>
                                      </p:to>
                                    </p:set>
                                    <p:animEffect transition="in" filter="fade">
                                      <p:cBhvr>
                                        <p:cTn id="12" dur="1000"/>
                                        <p:tgtEl>
                                          <p:spTgt spid="7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
                                            <p:txEl>
                                              <p:pRg st="2" end="2"/>
                                            </p:txEl>
                                          </p:spTgt>
                                        </p:tgtEl>
                                        <p:attrNameLst>
                                          <p:attrName>style.visibility</p:attrName>
                                        </p:attrNameLst>
                                      </p:cBhvr>
                                      <p:to>
                                        <p:strVal val="visible"/>
                                      </p:to>
                                    </p:set>
                                    <p:animEffect transition="in" filter="fade">
                                      <p:cBhvr>
                                        <p:cTn id="17" dur="1000"/>
                                        <p:tgtEl>
                                          <p:spTgt spid="7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7">
                                            <p:txEl>
                                              <p:pRg st="3" end="3"/>
                                            </p:txEl>
                                          </p:spTgt>
                                        </p:tgtEl>
                                        <p:attrNameLst>
                                          <p:attrName>style.visibility</p:attrName>
                                        </p:attrNameLst>
                                      </p:cBhvr>
                                      <p:to>
                                        <p:strVal val="visible"/>
                                      </p:to>
                                    </p:set>
                                    <p:animEffect transition="in" filter="fade">
                                      <p:cBhvr>
                                        <p:cTn id="22" dur="1000"/>
                                        <p:tgtEl>
                                          <p:spTgt spid="7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7">
                                            <p:txEl>
                                              <p:pRg st="4" end="4"/>
                                            </p:txEl>
                                          </p:spTgt>
                                        </p:tgtEl>
                                        <p:attrNameLst>
                                          <p:attrName>style.visibility</p:attrName>
                                        </p:attrNameLst>
                                      </p:cBhvr>
                                      <p:to>
                                        <p:strVal val="visible"/>
                                      </p:to>
                                    </p:set>
                                    <p:animEffect transition="in" filter="fade">
                                      <p:cBhvr>
                                        <p:cTn id="27" dur="1000"/>
                                        <p:tgtEl>
                                          <p:spTgt spid="7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7">
                                            <p:txEl>
                                              <p:pRg st="5" end="5"/>
                                            </p:txEl>
                                          </p:spTgt>
                                        </p:tgtEl>
                                        <p:attrNameLst>
                                          <p:attrName>style.visibility</p:attrName>
                                        </p:attrNameLst>
                                      </p:cBhvr>
                                      <p:to>
                                        <p:strVal val="visible"/>
                                      </p:to>
                                    </p:set>
                                    <p:animEffect transition="in" filter="fade">
                                      <p:cBhvr>
                                        <p:cTn id="32" dur="1000"/>
                                        <p:tgtEl>
                                          <p:spTgt spid="7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lnSpc>
                <a:spcPct val="96000"/>
              </a:lnSpc>
              <a:spcBef>
                <a:spcPts val="0"/>
              </a:spcBef>
              <a:spcAft>
                <a:spcPts val="0"/>
              </a:spcAft>
              <a:buClr>
                <a:schemeClr val="dk1"/>
              </a:buClr>
              <a:buSzPts val="1100"/>
              <a:buFont typeface="Arial"/>
              <a:buNone/>
            </a:pPr>
            <a:r>
              <a:rPr lang="en-GB" sz="5000" b="0">
                <a:solidFill>
                  <a:srgbClr val="0C0C0C"/>
                </a:solidFill>
                <a:latin typeface="Arial"/>
                <a:ea typeface="Arial"/>
                <a:cs typeface="Arial"/>
                <a:sym typeface="Arial"/>
              </a:rPr>
              <a:t>EXAMPLE FILE SIZES</a:t>
            </a:r>
            <a:endParaRPr sz="5000" b="0">
              <a:solidFill>
                <a:srgbClr val="0C0C0C"/>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lvl="0" indent="0" algn="l" rtl="0">
              <a:spcBef>
                <a:spcPts val="0"/>
              </a:spcBef>
              <a:spcAft>
                <a:spcPts val="0"/>
              </a:spcAft>
              <a:buNone/>
            </a:pPr>
            <a:endParaRPr/>
          </a:p>
        </p:txBody>
      </p:sp>
      <p:graphicFrame>
        <p:nvGraphicFramePr>
          <p:cNvPr id="164" name="Google Shape;164;p20"/>
          <p:cNvGraphicFramePr/>
          <p:nvPr/>
        </p:nvGraphicFramePr>
        <p:xfrm>
          <a:off x="0" y="1481150"/>
          <a:ext cx="3000000" cy="3000000"/>
        </p:xfrm>
        <a:graphic>
          <a:graphicData uri="http://schemas.openxmlformats.org/drawingml/2006/table">
            <a:tbl>
              <a:tblPr>
                <a:solidFill>
                  <a:srgbClr val="EFF6E7"/>
                </a:solidFill>
                <a:tableStyleId>{F5EFFEEB-512B-48AB-ACD5-FA43051C8460}</a:tableStyleId>
              </a:tblPr>
              <a:tblGrid>
                <a:gridCol w="4476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85775">
                <a:tc>
                  <a:txBody>
                    <a:bodyPr/>
                    <a:lstStyle/>
                    <a:p>
                      <a:pPr marL="0" lvl="0" indent="0" algn="l" rtl="0">
                        <a:lnSpc>
                          <a:spcPct val="120000"/>
                        </a:lnSpc>
                        <a:spcBef>
                          <a:spcPts val="0"/>
                        </a:spcBef>
                        <a:spcAft>
                          <a:spcPts val="0"/>
                        </a:spcAft>
                        <a:buNone/>
                      </a:pPr>
                      <a:r>
                        <a:rPr lang="en-GB" sz="2400" b="1">
                          <a:solidFill>
                            <a:srgbClr val="00FF00"/>
                          </a:solidFill>
                          <a:highlight>
                            <a:srgbClr val="EFF6E7"/>
                          </a:highlight>
                        </a:rPr>
                        <a:t>File</a:t>
                      </a:r>
                      <a:endParaRPr sz="2400" b="1">
                        <a:solidFill>
                          <a:srgbClr val="00FF00"/>
                        </a:solidFill>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0000"/>
                    </a:solidFill>
                  </a:tcPr>
                </a:tc>
                <a:tc>
                  <a:txBody>
                    <a:bodyPr/>
                    <a:lstStyle/>
                    <a:p>
                      <a:pPr marL="0" lvl="0" indent="0" algn="l" rtl="0">
                        <a:lnSpc>
                          <a:spcPct val="120000"/>
                        </a:lnSpc>
                        <a:spcBef>
                          <a:spcPts val="0"/>
                        </a:spcBef>
                        <a:spcAft>
                          <a:spcPts val="0"/>
                        </a:spcAft>
                        <a:buNone/>
                      </a:pPr>
                      <a:r>
                        <a:rPr lang="en-GB" sz="2400" b="1">
                          <a:solidFill>
                            <a:srgbClr val="FF00FF"/>
                          </a:solidFill>
                          <a:highlight>
                            <a:srgbClr val="EFF6E7"/>
                          </a:highlight>
                        </a:rPr>
                        <a:t>File Size</a:t>
                      </a:r>
                      <a:endParaRPr sz="2400" b="1">
                        <a:solidFill>
                          <a:srgbClr val="FF00FF"/>
                        </a:solidFill>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9CB38"/>
                    </a:solidFill>
                  </a:tcPr>
                </a:tc>
                <a:extLst>
                  <a:ext uri="{0D108BD9-81ED-4DB2-BD59-A6C34878D82A}">
                    <a16:rowId xmlns:a16="http://schemas.microsoft.com/office/drawing/2014/main" val="10000"/>
                  </a:ext>
                </a:extLst>
              </a:tr>
              <a:tr h="485775">
                <a:tc>
                  <a:txBody>
                    <a:bodyPr/>
                    <a:lstStyle/>
                    <a:p>
                      <a:pPr marL="0" lvl="0" indent="0" algn="l" rtl="0">
                        <a:lnSpc>
                          <a:spcPct val="120000"/>
                        </a:lnSpc>
                        <a:spcBef>
                          <a:spcPts val="0"/>
                        </a:spcBef>
                        <a:spcAft>
                          <a:spcPts val="0"/>
                        </a:spcAft>
                        <a:buNone/>
                      </a:pPr>
                      <a:r>
                        <a:rPr lang="en-GB" sz="2400">
                          <a:highlight>
                            <a:srgbClr val="EFF6E7"/>
                          </a:highlight>
                        </a:rPr>
                        <a:t>A photo</a:t>
                      </a:r>
                      <a:endParaRPr sz="2400">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DECCC"/>
                    </a:solidFill>
                  </a:tcPr>
                </a:tc>
                <a:tc>
                  <a:txBody>
                    <a:bodyPr/>
                    <a:lstStyle/>
                    <a:p>
                      <a:pPr marL="0" lvl="0" indent="0" algn="l" rtl="0">
                        <a:lnSpc>
                          <a:spcPct val="120000"/>
                        </a:lnSpc>
                        <a:spcBef>
                          <a:spcPts val="0"/>
                        </a:spcBef>
                        <a:spcAft>
                          <a:spcPts val="0"/>
                        </a:spcAft>
                        <a:buNone/>
                      </a:pPr>
                      <a:r>
                        <a:rPr lang="en-GB" sz="2400">
                          <a:highlight>
                            <a:srgbClr val="EFF6E7"/>
                          </a:highlight>
                        </a:rPr>
                        <a:t>3MB</a:t>
                      </a:r>
                      <a:endParaRPr sz="2400">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DECCC"/>
                    </a:solidFill>
                  </a:tcPr>
                </a:tc>
                <a:extLst>
                  <a:ext uri="{0D108BD9-81ED-4DB2-BD59-A6C34878D82A}">
                    <a16:rowId xmlns:a16="http://schemas.microsoft.com/office/drawing/2014/main" val="10001"/>
                  </a:ext>
                </a:extLst>
              </a:tr>
              <a:tr h="476250">
                <a:tc>
                  <a:txBody>
                    <a:bodyPr/>
                    <a:lstStyle/>
                    <a:p>
                      <a:pPr marL="0" lvl="0" indent="0" algn="l" rtl="0">
                        <a:lnSpc>
                          <a:spcPct val="120000"/>
                        </a:lnSpc>
                        <a:spcBef>
                          <a:spcPts val="0"/>
                        </a:spcBef>
                        <a:spcAft>
                          <a:spcPts val="0"/>
                        </a:spcAft>
                        <a:buNone/>
                      </a:pPr>
                      <a:r>
                        <a:rPr lang="en-GB" sz="2400">
                          <a:highlight>
                            <a:srgbClr val="EFF6E7"/>
                          </a:highlight>
                        </a:rPr>
                        <a:t>A song</a:t>
                      </a:r>
                      <a:endParaRPr sz="2400">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FF6E7"/>
                    </a:solidFill>
                  </a:tcPr>
                </a:tc>
                <a:tc>
                  <a:txBody>
                    <a:bodyPr/>
                    <a:lstStyle/>
                    <a:p>
                      <a:pPr marL="0" lvl="0" indent="0" algn="l" rtl="0">
                        <a:lnSpc>
                          <a:spcPct val="120000"/>
                        </a:lnSpc>
                        <a:spcBef>
                          <a:spcPts val="0"/>
                        </a:spcBef>
                        <a:spcAft>
                          <a:spcPts val="0"/>
                        </a:spcAft>
                        <a:buNone/>
                      </a:pPr>
                      <a:r>
                        <a:rPr lang="en-GB" sz="2400">
                          <a:highlight>
                            <a:srgbClr val="EFF6E7"/>
                          </a:highlight>
                        </a:rPr>
                        <a:t>5MB</a:t>
                      </a:r>
                      <a:endParaRPr sz="2400">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FF6E7"/>
                    </a:solidFill>
                  </a:tcPr>
                </a:tc>
                <a:extLst>
                  <a:ext uri="{0D108BD9-81ED-4DB2-BD59-A6C34878D82A}">
                    <a16:rowId xmlns:a16="http://schemas.microsoft.com/office/drawing/2014/main" val="10002"/>
                  </a:ext>
                </a:extLst>
              </a:tr>
              <a:tr h="476250">
                <a:tc>
                  <a:txBody>
                    <a:bodyPr/>
                    <a:lstStyle/>
                    <a:p>
                      <a:pPr marL="0" lvl="0" indent="0" algn="l" rtl="0">
                        <a:lnSpc>
                          <a:spcPct val="120000"/>
                        </a:lnSpc>
                        <a:spcBef>
                          <a:spcPts val="0"/>
                        </a:spcBef>
                        <a:spcAft>
                          <a:spcPts val="0"/>
                        </a:spcAft>
                        <a:buNone/>
                      </a:pPr>
                      <a:r>
                        <a:rPr lang="en-GB" sz="2400">
                          <a:highlight>
                            <a:srgbClr val="EFF6E7"/>
                          </a:highlight>
                        </a:rPr>
                        <a:t>A film</a:t>
                      </a:r>
                      <a:endParaRPr sz="2400">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DECCC"/>
                    </a:solidFill>
                  </a:tcPr>
                </a:tc>
                <a:tc>
                  <a:txBody>
                    <a:bodyPr/>
                    <a:lstStyle/>
                    <a:p>
                      <a:pPr marL="0" lvl="0" indent="0" algn="l" rtl="0">
                        <a:lnSpc>
                          <a:spcPct val="120000"/>
                        </a:lnSpc>
                        <a:spcBef>
                          <a:spcPts val="0"/>
                        </a:spcBef>
                        <a:spcAft>
                          <a:spcPts val="0"/>
                        </a:spcAft>
                        <a:buNone/>
                      </a:pPr>
                      <a:r>
                        <a:rPr lang="en-GB" sz="2400">
                          <a:highlight>
                            <a:srgbClr val="EFF6E7"/>
                          </a:highlight>
                        </a:rPr>
                        <a:t>700MB</a:t>
                      </a:r>
                      <a:endParaRPr sz="2400">
                        <a:highlight>
                          <a:srgbClr val="EFF6E7"/>
                        </a:highlight>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DECCC"/>
                    </a:solidFill>
                  </a:tcPr>
                </a:tc>
                <a:extLst>
                  <a:ext uri="{0D108BD9-81ED-4DB2-BD59-A6C34878D82A}">
                    <a16:rowId xmlns:a16="http://schemas.microsoft.com/office/drawing/2014/main" val="10003"/>
                  </a:ext>
                </a:extLst>
              </a:tr>
            </a:tbl>
          </a:graphicData>
        </a:graphic>
      </p:graphicFrame>
      <p:sp>
        <p:nvSpPr>
          <p:cNvPr id="165" name="Google Shape;165;p20"/>
          <p:cNvSpPr txBox="1"/>
          <p:nvPr/>
        </p:nvSpPr>
        <p:spPr>
          <a:xfrm>
            <a:off x="244900" y="3767275"/>
            <a:ext cx="8229600" cy="3000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2400">
                <a:solidFill>
                  <a:schemeClr val="dk1"/>
                </a:solidFill>
              </a:rPr>
              <a:t>Ultimately, the more information, the larger the file will be</a:t>
            </a:r>
            <a:endParaRPr sz="24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20000"/>
              </a:lnSpc>
              <a:spcBef>
                <a:spcPts val="0"/>
              </a:spcBef>
              <a:spcAft>
                <a:spcPts val="0"/>
              </a:spcAft>
              <a:buNone/>
            </a:pPr>
            <a:r>
              <a:rPr lang="en-GB" sz="2400">
                <a:solidFill>
                  <a:schemeClr val="dk1"/>
                </a:solidFill>
              </a:rPr>
              <a:t>What will take up more space: </a:t>
            </a:r>
            <a:endParaRPr sz="24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20000"/>
              </a:lnSpc>
              <a:spcBef>
                <a:spcPts val="0"/>
              </a:spcBef>
              <a:spcAft>
                <a:spcPts val="0"/>
              </a:spcAft>
              <a:buNone/>
            </a:pPr>
            <a:r>
              <a:rPr lang="en-GB" sz="2400">
                <a:solidFill>
                  <a:schemeClr val="dk1"/>
                </a:solidFill>
              </a:rPr>
              <a:t>A 2 page word document? OR A photo of a dog?</a:t>
            </a:r>
            <a:endParaRPr sz="2400">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92"/>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Network Topologies</a:t>
            </a:r>
            <a:endParaRPr/>
          </a:p>
        </p:txBody>
      </p:sp>
      <p:pic>
        <p:nvPicPr>
          <p:cNvPr id="745" name="Google Shape;745;p92"/>
          <p:cNvPicPr preferRelativeResize="0">
            <a:picLocks noGrp="1"/>
          </p:cNvPicPr>
          <p:nvPr>
            <p:ph type="body" idx="1"/>
          </p:nvPr>
        </p:nvPicPr>
        <p:blipFill rotWithShape="1">
          <a:blip r:embed="rId3">
            <a:alphaModFix/>
          </a:blip>
          <a:srcRect l="52625" t="18267" r="6251" b="5512"/>
          <a:stretch/>
        </p:blipFill>
        <p:spPr>
          <a:xfrm>
            <a:off x="827584" y="908720"/>
            <a:ext cx="7272808" cy="525658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93"/>
          <p:cNvSpPr txBox="1">
            <a:spLocks noGrp="1"/>
          </p:cNvSpPr>
          <p:nvPr>
            <p:ph type="body" idx="1"/>
          </p:nvPr>
        </p:nvSpPr>
        <p:spPr>
          <a:xfrm>
            <a:off x="457200" y="1124744"/>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None/>
            </a:pPr>
            <a:r>
              <a:rPr lang="en-GB" sz="1800" b="1"/>
              <a:t>KEY TERMS </a:t>
            </a:r>
            <a:endParaRPr/>
          </a:p>
          <a:p>
            <a:pPr marL="365125" lvl="0" indent="-255587" algn="l" rtl="0">
              <a:spcBef>
                <a:spcPts val="400"/>
              </a:spcBef>
              <a:spcAft>
                <a:spcPts val="0"/>
              </a:spcAft>
              <a:buSzPts val="1224"/>
              <a:buChar char="🞂"/>
            </a:pPr>
            <a:r>
              <a:rPr lang="en-GB" sz="1800"/>
              <a:t>A network interface card enables each computer to connect with the network, so that it can communicate with the file server and other computers on the network.</a:t>
            </a:r>
            <a:endParaRPr/>
          </a:p>
          <a:p>
            <a:pPr marL="365125" lvl="0" indent="-177864" algn="l" rtl="0">
              <a:spcBef>
                <a:spcPts val="400"/>
              </a:spcBef>
              <a:spcAft>
                <a:spcPts val="0"/>
              </a:spcAft>
              <a:buSzPts val="1224"/>
              <a:buNone/>
            </a:pPr>
            <a:endParaRPr sz="1800"/>
          </a:p>
          <a:p>
            <a:pPr marL="365125" lvl="0" indent="-255587" algn="l" rtl="0">
              <a:spcBef>
                <a:spcPts val="400"/>
              </a:spcBef>
              <a:spcAft>
                <a:spcPts val="0"/>
              </a:spcAft>
              <a:buSzPts val="1224"/>
              <a:buChar char="🞂"/>
            </a:pPr>
            <a:r>
              <a:rPr lang="en-GB" sz="1800"/>
              <a:t>Network cables are plugged into the back of each computer into the network card from the network point.  Further cables are usually kept behind a protective shield and connected from there to a switch.  Data travels along the network cables.</a:t>
            </a:r>
            <a:endParaRPr/>
          </a:p>
          <a:p>
            <a:pPr marL="365125" lvl="0" indent="-177864" algn="l" rtl="0">
              <a:spcBef>
                <a:spcPts val="400"/>
              </a:spcBef>
              <a:spcAft>
                <a:spcPts val="0"/>
              </a:spcAft>
              <a:buSzPts val="1224"/>
              <a:buNone/>
            </a:pPr>
            <a:endParaRPr sz="1800"/>
          </a:p>
          <a:p>
            <a:pPr marL="365125" lvl="0" indent="-255587" algn="l" rtl="0">
              <a:spcBef>
                <a:spcPts val="400"/>
              </a:spcBef>
              <a:spcAft>
                <a:spcPts val="0"/>
              </a:spcAft>
              <a:buSzPts val="1224"/>
              <a:buChar char="🞂"/>
            </a:pPr>
            <a:r>
              <a:rPr lang="en-GB" sz="1800"/>
              <a:t>The switch is connected to a file server and enables computers and other devices to communicate with the file server and other computers on the network.  One ICT lab or computer room may be connected to the same switch.</a:t>
            </a:r>
            <a:br>
              <a:rPr lang="en-GB" sz="1800"/>
            </a:br>
            <a:endParaRPr sz="1800"/>
          </a:p>
          <a:p>
            <a:pPr marL="365125" lvl="0" indent="-255587" algn="l" rtl="0">
              <a:spcBef>
                <a:spcPts val="400"/>
              </a:spcBef>
              <a:spcAft>
                <a:spcPts val="0"/>
              </a:spcAft>
              <a:buSzPts val="1224"/>
              <a:buChar char="🞂"/>
            </a:pPr>
            <a:r>
              <a:rPr lang="en-GB" sz="1800"/>
              <a:t>A Router connects networks.  It enables the LAN and computers on the network to access the Internet or other WANs.</a:t>
            </a:r>
            <a:endParaRPr/>
          </a:p>
          <a:p>
            <a:pPr marL="365125" lvl="0" indent="-255587" algn="l" rtl="0">
              <a:spcBef>
                <a:spcPts val="400"/>
              </a:spcBef>
              <a:spcAft>
                <a:spcPts val="0"/>
              </a:spcAft>
              <a:buSzPts val="1224"/>
              <a:buNone/>
            </a:pPr>
            <a:endParaRPr sz="1800"/>
          </a:p>
        </p:txBody>
      </p:sp>
      <p:sp>
        <p:nvSpPr>
          <p:cNvPr id="751" name="Google Shape;751;p93"/>
          <p:cNvSpPr txBox="1">
            <a:spLocks noGrp="1"/>
          </p:cNvSpPr>
          <p:nvPr>
            <p:ph type="title"/>
          </p:nvPr>
        </p:nvSpPr>
        <p:spPr>
          <a:xfrm>
            <a:off x="457200" y="274638"/>
            <a:ext cx="6419056"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Network Resources</a:t>
            </a:r>
            <a:endParaRPr/>
          </a:p>
        </p:txBody>
      </p:sp>
      <p:pic>
        <p:nvPicPr>
          <p:cNvPr id="752" name="Google Shape;752;p93" descr="network interface card.jpg"/>
          <p:cNvPicPr preferRelativeResize="0"/>
          <p:nvPr/>
        </p:nvPicPr>
        <p:blipFill rotWithShape="1">
          <a:blip r:embed="rId3">
            <a:alphaModFix/>
          </a:blip>
          <a:srcRect/>
          <a:stretch/>
        </p:blipFill>
        <p:spPr>
          <a:xfrm>
            <a:off x="7092280" y="260648"/>
            <a:ext cx="1296144" cy="915942"/>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94"/>
          <p:cNvSpPr txBox="1">
            <a:spLocks noGrp="1"/>
          </p:cNvSpPr>
          <p:nvPr>
            <p:ph type="body" idx="1"/>
          </p:nvPr>
        </p:nvSpPr>
        <p:spPr>
          <a:xfrm>
            <a:off x="457200" y="980728"/>
            <a:ext cx="8229600" cy="502637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Char char="🞂"/>
            </a:pPr>
            <a:r>
              <a:rPr lang="en-GB"/>
              <a:t>Network Interface Card (NIC)</a:t>
            </a:r>
            <a:endParaRPr/>
          </a:p>
          <a:p>
            <a:pPr marL="365125" lvl="0" indent="-139001" algn="l" rtl="0">
              <a:spcBef>
                <a:spcPts val="400"/>
              </a:spcBef>
              <a:spcAft>
                <a:spcPts val="0"/>
              </a:spcAft>
              <a:buSzPts val="1836"/>
              <a:buNone/>
            </a:pPr>
            <a:endParaRPr/>
          </a:p>
          <a:p>
            <a:pPr marL="365125" lvl="0" indent="-255587" algn="l" rtl="0">
              <a:spcBef>
                <a:spcPts val="400"/>
              </a:spcBef>
              <a:spcAft>
                <a:spcPts val="0"/>
              </a:spcAft>
              <a:buSzPts val="1836"/>
              <a:buChar char="🞂"/>
            </a:pPr>
            <a:r>
              <a:rPr lang="en-GB"/>
              <a:t>Network Cables</a:t>
            </a:r>
            <a:endParaRPr/>
          </a:p>
          <a:p>
            <a:pPr marL="365125" lvl="0" indent="-139001" algn="l" rtl="0">
              <a:spcBef>
                <a:spcPts val="400"/>
              </a:spcBef>
              <a:spcAft>
                <a:spcPts val="0"/>
              </a:spcAft>
              <a:buSzPts val="1836"/>
              <a:buNone/>
            </a:pPr>
            <a:endParaRPr/>
          </a:p>
          <a:p>
            <a:pPr marL="365125" lvl="0" indent="-255587" algn="l" rtl="0">
              <a:spcBef>
                <a:spcPts val="400"/>
              </a:spcBef>
              <a:spcAft>
                <a:spcPts val="0"/>
              </a:spcAft>
              <a:buSzPts val="1836"/>
              <a:buChar char="🞂"/>
            </a:pPr>
            <a:r>
              <a:rPr lang="en-GB"/>
              <a:t>Switch </a:t>
            </a:r>
            <a:endParaRPr/>
          </a:p>
          <a:p>
            <a:pPr marL="365125" lvl="0" indent="-139001" algn="l" rtl="0">
              <a:spcBef>
                <a:spcPts val="400"/>
              </a:spcBef>
              <a:spcAft>
                <a:spcPts val="0"/>
              </a:spcAft>
              <a:buSzPts val="1836"/>
              <a:buNone/>
            </a:pPr>
            <a:endParaRPr/>
          </a:p>
          <a:p>
            <a:pPr marL="365125" lvl="0" indent="-255587" algn="l" rtl="0">
              <a:spcBef>
                <a:spcPts val="400"/>
              </a:spcBef>
              <a:spcAft>
                <a:spcPts val="0"/>
              </a:spcAft>
              <a:buSzPts val="1836"/>
              <a:buChar char="🞂"/>
            </a:pPr>
            <a:r>
              <a:rPr lang="en-GB"/>
              <a:t>Router    </a:t>
            </a:r>
            <a:br>
              <a:rPr lang="en-GB"/>
            </a:br>
            <a:endParaRPr/>
          </a:p>
        </p:txBody>
      </p:sp>
      <p:sp>
        <p:nvSpPr>
          <p:cNvPr id="758" name="Google Shape;758;p94"/>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Network Resources</a:t>
            </a:r>
            <a:endParaRPr/>
          </a:p>
        </p:txBody>
      </p:sp>
      <p:pic>
        <p:nvPicPr>
          <p:cNvPr id="759" name="Google Shape;759;p94" descr="network interface card.jpg"/>
          <p:cNvPicPr preferRelativeResize="0"/>
          <p:nvPr/>
        </p:nvPicPr>
        <p:blipFill rotWithShape="1">
          <a:blip r:embed="rId3">
            <a:alphaModFix/>
          </a:blip>
          <a:srcRect/>
          <a:stretch/>
        </p:blipFill>
        <p:spPr>
          <a:xfrm>
            <a:off x="5868144" y="836712"/>
            <a:ext cx="1371600" cy="969264"/>
          </a:xfrm>
          <a:prstGeom prst="rect">
            <a:avLst/>
          </a:prstGeom>
          <a:noFill/>
          <a:ln>
            <a:noFill/>
          </a:ln>
        </p:spPr>
      </p:pic>
      <p:pic>
        <p:nvPicPr>
          <p:cNvPr id="760" name="Google Shape;760;p94" descr="network cables.jpg"/>
          <p:cNvPicPr preferRelativeResize="0"/>
          <p:nvPr/>
        </p:nvPicPr>
        <p:blipFill rotWithShape="1">
          <a:blip r:embed="rId4">
            <a:alphaModFix/>
          </a:blip>
          <a:srcRect/>
          <a:stretch/>
        </p:blipFill>
        <p:spPr>
          <a:xfrm>
            <a:off x="3779912" y="1628800"/>
            <a:ext cx="1348755" cy="899170"/>
          </a:xfrm>
          <a:prstGeom prst="rect">
            <a:avLst/>
          </a:prstGeom>
          <a:noFill/>
          <a:ln>
            <a:noFill/>
          </a:ln>
        </p:spPr>
      </p:pic>
      <p:pic>
        <p:nvPicPr>
          <p:cNvPr id="761" name="Google Shape;761;p94" descr="network switch.jpg"/>
          <p:cNvPicPr preferRelativeResize="0"/>
          <p:nvPr/>
        </p:nvPicPr>
        <p:blipFill rotWithShape="1">
          <a:blip r:embed="rId5">
            <a:alphaModFix/>
          </a:blip>
          <a:srcRect/>
          <a:stretch/>
        </p:blipFill>
        <p:spPr>
          <a:xfrm>
            <a:off x="2771800" y="2708920"/>
            <a:ext cx="1240743" cy="827162"/>
          </a:xfrm>
          <a:prstGeom prst="rect">
            <a:avLst/>
          </a:prstGeom>
          <a:noFill/>
          <a:ln>
            <a:noFill/>
          </a:ln>
        </p:spPr>
      </p:pic>
      <p:pic>
        <p:nvPicPr>
          <p:cNvPr id="762" name="Google Shape;762;p94" descr="router.png"/>
          <p:cNvPicPr preferRelativeResize="0"/>
          <p:nvPr/>
        </p:nvPicPr>
        <p:blipFill rotWithShape="1">
          <a:blip r:embed="rId6">
            <a:alphaModFix/>
          </a:blip>
          <a:srcRect/>
          <a:stretch/>
        </p:blipFill>
        <p:spPr>
          <a:xfrm>
            <a:off x="2627784" y="3861048"/>
            <a:ext cx="1437332" cy="107879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95"/>
          <p:cNvSpPr txBox="1">
            <a:spLocks noGrp="1"/>
          </p:cNvSpPr>
          <p:nvPr>
            <p:ph type="body" idx="1"/>
          </p:nvPr>
        </p:nvSpPr>
        <p:spPr>
          <a:xfrm>
            <a:off x="457200" y="1052736"/>
            <a:ext cx="8229600" cy="540060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088"/>
              <a:buNone/>
            </a:pPr>
            <a:r>
              <a:rPr lang="en-GB" sz="1600" b="1"/>
              <a:t>KEY TERMS </a:t>
            </a:r>
            <a:endParaRPr/>
          </a:p>
          <a:p>
            <a:pPr marL="365125" lvl="0" indent="-255588" algn="l" rtl="0">
              <a:spcBef>
                <a:spcPts val="400"/>
              </a:spcBef>
              <a:spcAft>
                <a:spcPts val="0"/>
              </a:spcAft>
              <a:buSzPts val="1088"/>
              <a:buChar char="🞂"/>
            </a:pPr>
            <a:r>
              <a:rPr lang="en-GB" sz="1600" b="1"/>
              <a:t>Sir Tim Berners-Lee</a:t>
            </a:r>
            <a:r>
              <a:rPr lang="en-GB" sz="1600"/>
              <a:t> is a Computer Scientist who invented the </a:t>
            </a:r>
            <a:r>
              <a:rPr lang="en-GB" sz="1600" b="1"/>
              <a:t>World Wide Web</a:t>
            </a:r>
            <a:r>
              <a:rPr lang="en-GB" sz="1600"/>
              <a:t> in 1989. </a:t>
            </a:r>
            <a:r>
              <a:rPr lang="en-GB" sz="1600" u="sng">
                <a:solidFill>
                  <a:schemeClr val="hlink"/>
                </a:solidFill>
                <a:hlinkClick r:id="rId3"/>
              </a:rPr>
              <a:t>http://webfoundation.org/</a:t>
            </a:r>
            <a:r>
              <a:rPr lang="en-GB" sz="1600"/>
              <a:t> WWW is webspace containing a collection of web pages that have a </a:t>
            </a:r>
            <a:r>
              <a:rPr lang="en-GB" sz="1600" b="1"/>
              <a:t>Uniform Resource Locator</a:t>
            </a:r>
            <a:r>
              <a:rPr lang="en-GB" sz="1600"/>
              <a:t> (web address).  These are interconnected through </a:t>
            </a:r>
            <a:r>
              <a:rPr lang="en-GB" sz="1600" b="1"/>
              <a:t>hyperlinks</a:t>
            </a:r>
            <a:r>
              <a:rPr lang="en-GB" sz="1600"/>
              <a:t> to pages formatted in a language called </a:t>
            </a:r>
            <a:r>
              <a:rPr lang="en-GB" sz="1600" b="1"/>
              <a:t>Hypertext MarkUp Language</a:t>
            </a:r>
            <a:r>
              <a:rPr lang="en-GB" sz="1600"/>
              <a:t> which are displayed in an understandable form to the user.</a:t>
            </a:r>
            <a:endParaRPr/>
          </a:p>
          <a:p>
            <a:pPr marL="365125" lvl="0" indent="-186500" algn="l" rtl="0">
              <a:spcBef>
                <a:spcPts val="400"/>
              </a:spcBef>
              <a:spcAft>
                <a:spcPts val="0"/>
              </a:spcAft>
              <a:buSzPts val="1088"/>
              <a:buNone/>
            </a:pPr>
            <a:endParaRPr sz="1600" b="1"/>
          </a:p>
          <a:p>
            <a:pPr marL="365125" lvl="0" indent="-255588" algn="l" rtl="0">
              <a:spcBef>
                <a:spcPts val="400"/>
              </a:spcBef>
              <a:spcAft>
                <a:spcPts val="0"/>
              </a:spcAft>
              <a:buSzPts val="1088"/>
              <a:buChar char="🞂"/>
            </a:pPr>
            <a:r>
              <a:rPr lang="en-GB" sz="1600" b="1"/>
              <a:t>The Internet </a:t>
            </a:r>
            <a:r>
              <a:rPr lang="en-GB" sz="1600"/>
              <a:t>is a global system where computer networks can connect to each other.  The WWW and the Internet are not the same thing, but they are inter-dependent on each other.</a:t>
            </a:r>
            <a:endParaRPr/>
          </a:p>
          <a:p>
            <a:pPr marL="365125" lvl="0" indent="-186500" algn="l" rtl="0">
              <a:spcBef>
                <a:spcPts val="400"/>
              </a:spcBef>
              <a:spcAft>
                <a:spcPts val="0"/>
              </a:spcAft>
              <a:buSzPts val="1088"/>
              <a:buNone/>
            </a:pPr>
            <a:endParaRPr sz="1600" b="1"/>
          </a:p>
          <a:p>
            <a:pPr marL="365125" lvl="0" indent="-255588" algn="l" rtl="0">
              <a:spcBef>
                <a:spcPts val="400"/>
              </a:spcBef>
              <a:spcAft>
                <a:spcPts val="0"/>
              </a:spcAft>
              <a:buSzPts val="1088"/>
              <a:buChar char="🞂"/>
            </a:pPr>
            <a:r>
              <a:rPr lang="en-GB" sz="1600" b="1"/>
              <a:t>The Internet of Things </a:t>
            </a:r>
            <a:r>
              <a:rPr lang="en-GB" sz="1600"/>
              <a:t>is a concept</a:t>
            </a:r>
            <a:r>
              <a:rPr lang="en-GB" sz="1600" b="1"/>
              <a:t> </a:t>
            </a:r>
            <a:r>
              <a:rPr lang="en-GB" sz="1600"/>
              <a:t>where all sorts of physical devices, software, electronic and mechanical objects can inter-connect and exchange data.</a:t>
            </a:r>
            <a:endParaRPr/>
          </a:p>
          <a:p>
            <a:pPr marL="365125" lvl="0" indent="-186500" algn="l" rtl="0">
              <a:spcBef>
                <a:spcPts val="400"/>
              </a:spcBef>
              <a:spcAft>
                <a:spcPts val="0"/>
              </a:spcAft>
              <a:buSzPts val="1088"/>
              <a:buNone/>
            </a:pPr>
            <a:endParaRPr sz="1600"/>
          </a:p>
          <a:p>
            <a:pPr marL="365125" lvl="0" indent="-255588" algn="l" rtl="0">
              <a:spcBef>
                <a:spcPts val="400"/>
              </a:spcBef>
              <a:spcAft>
                <a:spcPts val="0"/>
              </a:spcAft>
              <a:buSzPts val="1088"/>
              <a:buChar char="🞂"/>
            </a:pPr>
            <a:r>
              <a:rPr lang="en-GB" sz="1600"/>
              <a:t>An </a:t>
            </a:r>
            <a:r>
              <a:rPr lang="en-GB" sz="1600" b="1"/>
              <a:t>Intranet </a:t>
            </a:r>
            <a:r>
              <a:rPr lang="en-GB" sz="1600"/>
              <a:t>is an internal, private network that is only accessible to individuals within the organisation.  For example, Your School Network: FRONTER, Shared Resources, C2K E-Mail.   Intranets are only accessible through a User Name and Password.</a:t>
            </a:r>
            <a:endParaRPr/>
          </a:p>
          <a:p>
            <a:pPr marL="365125" lvl="0" indent="-255587" algn="l" rtl="0">
              <a:spcBef>
                <a:spcPts val="400"/>
              </a:spcBef>
              <a:spcAft>
                <a:spcPts val="0"/>
              </a:spcAft>
              <a:buSzPts val="1088"/>
              <a:buNone/>
            </a:pPr>
            <a:endParaRPr sz="1600"/>
          </a:p>
        </p:txBody>
      </p:sp>
      <p:sp>
        <p:nvSpPr>
          <p:cNvPr id="768" name="Google Shape;768;p95"/>
          <p:cNvSpPr txBox="1">
            <a:spLocks noGrp="1"/>
          </p:cNvSpPr>
          <p:nvPr>
            <p:ph type="title"/>
          </p:nvPr>
        </p:nvSpPr>
        <p:spPr>
          <a:xfrm>
            <a:off x="457200" y="274638"/>
            <a:ext cx="6059016" cy="7780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sz="2800"/>
              <a:t>WWW, Internet of Things, Intranet</a:t>
            </a:r>
            <a:endParaRPr sz="2800"/>
          </a:p>
        </p:txBody>
      </p:sp>
      <p:sp>
        <p:nvSpPr>
          <p:cNvPr id="769" name="Google Shape;769;p95"/>
          <p:cNvSpPr/>
          <p:nvPr/>
        </p:nvSpPr>
        <p:spPr>
          <a:xfrm>
            <a:off x="6660232" y="260648"/>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Activities </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Pages 49 to 51</a:t>
            </a:r>
            <a:endParaRPr sz="1400">
              <a:solidFill>
                <a:schemeClr val="lt1"/>
              </a:solidFill>
              <a:latin typeface="Lucida Sans"/>
              <a:ea typeface="Lucida Sans"/>
              <a:cs typeface="Lucida Sans"/>
              <a:sym typeface="Lucida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96"/>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00"/>
              <a:t>Components of a URL Address</a:t>
            </a:r>
            <a:endParaRPr sz="3600"/>
          </a:p>
        </p:txBody>
      </p:sp>
      <p:pic>
        <p:nvPicPr>
          <p:cNvPr id="775" name="Google Shape;775;p96"/>
          <p:cNvPicPr preferRelativeResize="0">
            <a:picLocks noGrp="1"/>
          </p:cNvPicPr>
          <p:nvPr>
            <p:ph type="body" idx="1"/>
          </p:nvPr>
        </p:nvPicPr>
        <p:blipFill rotWithShape="1">
          <a:blip r:embed="rId3">
            <a:alphaModFix/>
          </a:blip>
          <a:srcRect l="27250" t="50933" r="28125" b="27289"/>
          <a:stretch/>
        </p:blipFill>
        <p:spPr>
          <a:xfrm>
            <a:off x="1115616" y="2780928"/>
            <a:ext cx="6820186" cy="2376264"/>
          </a:xfrm>
          <a:prstGeom prst="rect">
            <a:avLst/>
          </a:prstGeom>
          <a:noFill/>
          <a:ln>
            <a:noFill/>
          </a:ln>
        </p:spPr>
      </p:pic>
      <p:sp>
        <p:nvSpPr>
          <p:cNvPr id="776" name="Google Shape;776;p96"/>
          <p:cNvSpPr txBox="1"/>
          <p:nvPr/>
        </p:nvSpPr>
        <p:spPr>
          <a:xfrm>
            <a:off x="1115616" y="1052737"/>
            <a:ext cx="6696744" cy="1600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solidFill>
                  <a:schemeClr val="dk1"/>
                </a:solidFill>
                <a:latin typeface="Lucida Sans"/>
                <a:ea typeface="Lucida Sans"/>
                <a:cs typeface="Lucida Sans"/>
                <a:sym typeface="Lucida Sans"/>
              </a:rPr>
              <a:t>Address bar</a:t>
            </a:r>
            <a:endParaRPr sz="160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GB" sz="1600">
                <a:solidFill>
                  <a:schemeClr val="dk1"/>
                </a:solidFill>
                <a:latin typeface="Lucida Sans"/>
                <a:ea typeface="Lucida Sans"/>
                <a:cs typeface="Lucida Sans"/>
                <a:sym typeface="Lucida Sans"/>
              </a:rPr>
              <a:t>This allows the user to enter the web address or URL of the website they wish to visit.  A URL is a </a:t>
            </a:r>
            <a:r>
              <a:rPr lang="en-GB" sz="1600" b="1">
                <a:solidFill>
                  <a:schemeClr val="dk1"/>
                </a:solidFill>
                <a:latin typeface="Lucida Sans"/>
                <a:ea typeface="Lucida Sans"/>
                <a:cs typeface="Lucida Sans"/>
                <a:sym typeface="Lucida Sans"/>
              </a:rPr>
              <a:t>Uniform Resource Locator.  </a:t>
            </a:r>
            <a:r>
              <a:rPr lang="en-GB" sz="1600">
                <a:solidFill>
                  <a:schemeClr val="dk1"/>
                </a:solidFill>
                <a:latin typeface="Lucida Sans"/>
                <a:ea typeface="Lucida Sans"/>
                <a:cs typeface="Lucida Sans"/>
                <a:sym typeface="Lucida Sans"/>
              </a:rPr>
              <a:t>This is another name for the website address.  For example the URL for the BBC website is http://www.bbc.co.uk</a:t>
            </a:r>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97"/>
          <p:cNvSpPr txBox="1">
            <a:spLocks noGrp="1"/>
          </p:cNvSpPr>
          <p:nvPr>
            <p:ph type="body" idx="1"/>
          </p:nvPr>
        </p:nvSpPr>
        <p:spPr>
          <a:xfrm>
            <a:off x="457200" y="1124744"/>
            <a:ext cx="8229600" cy="4032448"/>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endParaRPr sz="2000"/>
          </a:p>
          <a:p>
            <a:pPr marL="365125" lvl="0" indent="-255587" algn="l" rtl="0">
              <a:spcBef>
                <a:spcPts val="400"/>
              </a:spcBef>
              <a:spcAft>
                <a:spcPts val="0"/>
              </a:spcAft>
              <a:buSzPts val="1632"/>
              <a:buNone/>
            </a:pPr>
            <a:r>
              <a:rPr lang="en-GB" sz="2400"/>
              <a:t>A Web Browser is a type of software application required for viewing, downloading and uploading material to the Internet or offline web pages.  One example is Internet Explorer. </a:t>
            </a:r>
            <a:endParaRPr/>
          </a:p>
          <a:p>
            <a:pPr marL="365125" lvl="0" indent="-255587" algn="l" rtl="0">
              <a:spcBef>
                <a:spcPts val="400"/>
              </a:spcBef>
              <a:spcAft>
                <a:spcPts val="0"/>
              </a:spcAft>
              <a:buSzPts val="1836"/>
              <a:buNone/>
            </a:pPr>
            <a:endParaRPr/>
          </a:p>
          <a:p>
            <a:pPr marL="365125" lvl="0" indent="-255587" algn="l" rtl="0">
              <a:spcBef>
                <a:spcPts val="400"/>
              </a:spcBef>
              <a:spcAft>
                <a:spcPts val="0"/>
              </a:spcAft>
              <a:buSzPts val="1836"/>
              <a:buNone/>
            </a:pPr>
            <a:r>
              <a:rPr lang="en-GB" b="1"/>
              <a:t>CLASS FEEDBACK</a:t>
            </a:r>
            <a:endParaRPr/>
          </a:p>
          <a:p>
            <a:pPr marL="365125" lvl="0" indent="-255587" algn="l" rtl="0">
              <a:spcBef>
                <a:spcPts val="400"/>
              </a:spcBef>
              <a:spcAft>
                <a:spcPts val="0"/>
              </a:spcAft>
              <a:buSzPts val="1836"/>
              <a:buFont typeface="Lucida Sans"/>
              <a:buChar char="-"/>
            </a:pPr>
            <a:r>
              <a:rPr lang="en-GB"/>
              <a:t>What other web browsers are there?</a:t>
            </a:r>
            <a:endParaRPr/>
          </a:p>
          <a:p>
            <a:pPr marL="365125" lvl="0" indent="-255587" algn="l" rtl="0">
              <a:spcBef>
                <a:spcPts val="400"/>
              </a:spcBef>
              <a:spcAft>
                <a:spcPts val="0"/>
              </a:spcAft>
              <a:buSzPts val="1836"/>
              <a:buFont typeface="Lucida Sans"/>
              <a:buChar char="-"/>
            </a:pPr>
            <a:r>
              <a:rPr lang="en-GB"/>
              <a:t>Describe 2 key facts about each</a:t>
            </a:r>
            <a:endParaRPr/>
          </a:p>
        </p:txBody>
      </p:sp>
      <p:sp>
        <p:nvSpPr>
          <p:cNvPr id="782" name="Google Shape;782;p97"/>
          <p:cNvSpPr txBox="1">
            <a:spLocks noGrp="1"/>
          </p:cNvSpPr>
          <p:nvPr>
            <p:ph type="title"/>
          </p:nvPr>
        </p:nvSpPr>
        <p:spPr>
          <a:xfrm>
            <a:off x="457200" y="274638"/>
            <a:ext cx="4906888"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Web Browsers</a:t>
            </a:r>
            <a:endParaRPr/>
          </a:p>
        </p:txBody>
      </p:sp>
      <p:pic>
        <p:nvPicPr>
          <p:cNvPr id="783" name="Google Shape;783;p97" descr="web browser.png"/>
          <p:cNvPicPr preferRelativeResize="0"/>
          <p:nvPr/>
        </p:nvPicPr>
        <p:blipFill rotWithShape="1">
          <a:blip r:embed="rId3">
            <a:alphaModFix/>
          </a:blip>
          <a:srcRect/>
          <a:stretch/>
        </p:blipFill>
        <p:spPr>
          <a:xfrm>
            <a:off x="6228184" y="188640"/>
            <a:ext cx="2341032" cy="1043186"/>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98"/>
          <p:cNvSpPr txBox="1">
            <a:spLocks noGrp="1"/>
          </p:cNvSpPr>
          <p:nvPr>
            <p:ph type="body" idx="1"/>
          </p:nvPr>
        </p:nvSpPr>
        <p:spPr>
          <a:xfrm>
            <a:off x="467544" y="1412776"/>
            <a:ext cx="8229600" cy="396044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endParaRPr sz="2000"/>
          </a:p>
          <a:p>
            <a:pPr marL="365125" lvl="0" indent="-255587" algn="l" rtl="0">
              <a:spcBef>
                <a:spcPts val="400"/>
              </a:spcBef>
              <a:spcAft>
                <a:spcPts val="0"/>
              </a:spcAft>
              <a:buSzPts val="1632"/>
              <a:buNone/>
            </a:pPr>
            <a:r>
              <a:rPr lang="en-GB" sz="2400"/>
              <a:t>A Search Engine facility is used to search the Internet to find relevant websites and web pages that are matched to the criteria the user has entered.  One example is Google. </a:t>
            </a:r>
            <a:endParaRPr/>
          </a:p>
          <a:p>
            <a:pPr marL="365125" lvl="0" indent="-255587" algn="l" rtl="0">
              <a:spcBef>
                <a:spcPts val="400"/>
              </a:spcBef>
              <a:spcAft>
                <a:spcPts val="0"/>
              </a:spcAft>
              <a:buSzPts val="1836"/>
              <a:buNone/>
            </a:pPr>
            <a:endParaRPr/>
          </a:p>
          <a:p>
            <a:pPr marL="365125" lvl="0" indent="-255587" algn="l" rtl="0">
              <a:spcBef>
                <a:spcPts val="400"/>
              </a:spcBef>
              <a:spcAft>
                <a:spcPts val="0"/>
              </a:spcAft>
              <a:buSzPts val="1836"/>
              <a:buNone/>
            </a:pPr>
            <a:r>
              <a:rPr lang="en-GB" b="1"/>
              <a:t>CLASS FEEDBACK</a:t>
            </a:r>
            <a:endParaRPr/>
          </a:p>
          <a:p>
            <a:pPr marL="365125" lvl="0" indent="-255587" algn="l" rtl="0">
              <a:spcBef>
                <a:spcPts val="400"/>
              </a:spcBef>
              <a:spcAft>
                <a:spcPts val="0"/>
              </a:spcAft>
              <a:buSzPts val="1836"/>
              <a:buFont typeface="Lucida Sans"/>
              <a:buChar char="-"/>
            </a:pPr>
            <a:r>
              <a:rPr lang="en-GB"/>
              <a:t>What other search engines are available?</a:t>
            </a:r>
            <a:endParaRPr/>
          </a:p>
          <a:p>
            <a:pPr marL="365125" lvl="0" indent="-255587" algn="l" rtl="0">
              <a:spcBef>
                <a:spcPts val="400"/>
              </a:spcBef>
              <a:spcAft>
                <a:spcPts val="0"/>
              </a:spcAft>
              <a:buSzPts val="1836"/>
              <a:buFont typeface="Lucida Sans"/>
              <a:buChar char="-"/>
            </a:pPr>
            <a:r>
              <a:rPr lang="en-GB"/>
              <a:t>Describe 2 key facts about each</a:t>
            </a:r>
            <a:endParaRPr/>
          </a:p>
        </p:txBody>
      </p:sp>
      <p:sp>
        <p:nvSpPr>
          <p:cNvPr id="789" name="Google Shape;789;p98"/>
          <p:cNvSpPr txBox="1">
            <a:spLocks noGrp="1"/>
          </p:cNvSpPr>
          <p:nvPr>
            <p:ph type="title"/>
          </p:nvPr>
        </p:nvSpPr>
        <p:spPr>
          <a:xfrm>
            <a:off x="457200" y="274638"/>
            <a:ext cx="5338936"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Search Engines</a:t>
            </a:r>
            <a:endParaRPr/>
          </a:p>
        </p:txBody>
      </p:sp>
      <p:pic>
        <p:nvPicPr>
          <p:cNvPr id="790" name="Google Shape;790;p98" descr="search engine.jpg"/>
          <p:cNvPicPr preferRelativeResize="0"/>
          <p:nvPr/>
        </p:nvPicPr>
        <p:blipFill rotWithShape="1">
          <a:blip r:embed="rId3">
            <a:alphaModFix/>
          </a:blip>
          <a:srcRect/>
          <a:stretch/>
        </p:blipFill>
        <p:spPr>
          <a:xfrm>
            <a:off x="7020272" y="188640"/>
            <a:ext cx="1554480" cy="103632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99"/>
          <p:cNvSpPr txBox="1">
            <a:spLocks noGrp="1"/>
          </p:cNvSpPr>
          <p:nvPr>
            <p:ph type="body" idx="1"/>
          </p:nvPr>
        </p:nvSpPr>
        <p:spPr>
          <a:xfrm>
            <a:off x="467544" y="1268760"/>
            <a:ext cx="8229600" cy="424847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endParaRPr sz="2000"/>
          </a:p>
          <a:p>
            <a:pPr marL="365125" lvl="0" indent="-255587" algn="l" rtl="0">
              <a:spcBef>
                <a:spcPts val="400"/>
              </a:spcBef>
              <a:spcAft>
                <a:spcPts val="0"/>
              </a:spcAft>
              <a:buSzPts val="1632"/>
              <a:buNone/>
            </a:pPr>
            <a:r>
              <a:rPr lang="en-GB" sz="2400"/>
              <a:t>An Internet Service Provider (ISP) is required to access the Internet.  Individuals and Businesses usually pay the ISP on a monthly basis to have access to the Internet and a range of other services.  Examples of ISPs include: BT, Sky. </a:t>
            </a:r>
            <a:endParaRPr/>
          </a:p>
          <a:p>
            <a:pPr marL="365125" lvl="0" indent="-255587" algn="l" rtl="0">
              <a:spcBef>
                <a:spcPts val="400"/>
              </a:spcBef>
              <a:spcAft>
                <a:spcPts val="0"/>
              </a:spcAft>
              <a:buSzPts val="1632"/>
              <a:buNone/>
            </a:pPr>
            <a:endParaRPr sz="2400"/>
          </a:p>
          <a:p>
            <a:pPr marL="365125" lvl="0" indent="-255587" algn="l" rtl="0">
              <a:spcBef>
                <a:spcPts val="400"/>
              </a:spcBef>
              <a:spcAft>
                <a:spcPts val="0"/>
              </a:spcAft>
              <a:buSzPts val="1836"/>
              <a:buNone/>
            </a:pPr>
            <a:r>
              <a:rPr lang="en-GB" b="1"/>
              <a:t>CLASS FEEDBACK</a:t>
            </a:r>
            <a:endParaRPr/>
          </a:p>
          <a:p>
            <a:pPr marL="365125" lvl="0" indent="-255587" algn="l" rtl="0">
              <a:spcBef>
                <a:spcPts val="400"/>
              </a:spcBef>
              <a:spcAft>
                <a:spcPts val="0"/>
              </a:spcAft>
              <a:buSzPts val="1836"/>
              <a:buFont typeface="Lucida Sans"/>
              <a:buChar char="-"/>
            </a:pPr>
            <a:r>
              <a:rPr lang="en-GB"/>
              <a:t>Typical services provided by an ISP?</a:t>
            </a:r>
            <a:endParaRPr/>
          </a:p>
        </p:txBody>
      </p:sp>
      <p:sp>
        <p:nvSpPr>
          <p:cNvPr id="796" name="Google Shape;796;p99"/>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Internet Service Provider (ISP)</a:t>
            </a:r>
            <a:endParaRPr/>
          </a:p>
        </p:txBody>
      </p:sp>
      <p:pic>
        <p:nvPicPr>
          <p:cNvPr id="797" name="Google Shape;797;p99" descr="ISP.jpg"/>
          <p:cNvPicPr preferRelativeResize="0"/>
          <p:nvPr/>
        </p:nvPicPr>
        <p:blipFill rotWithShape="1">
          <a:blip r:embed="rId3">
            <a:alphaModFix/>
          </a:blip>
          <a:srcRect/>
          <a:stretch/>
        </p:blipFill>
        <p:spPr>
          <a:xfrm>
            <a:off x="7236296" y="5445224"/>
            <a:ext cx="1371600" cy="94488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00"/>
          <p:cNvSpPr txBox="1">
            <a:spLocks noGrp="1"/>
          </p:cNvSpPr>
          <p:nvPr>
            <p:ph type="body" idx="1"/>
          </p:nvPr>
        </p:nvSpPr>
        <p:spPr>
          <a:xfrm>
            <a:off x="457200" y="1412776"/>
            <a:ext cx="8229600" cy="459432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None/>
            </a:pPr>
            <a:r>
              <a:rPr lang="en-GB" sz="2400"/>
              <a:t>An </a:t>
            </a:r>
            <a:r>
              <a:rPr lang="en-GB" sz="2400" b="1"/>
              <a:t>Intranet </a:t>
            </a:r>
            <a:r>
              <a:rPr lang="en-GB" sz="2400"/>
              <a:t>is an internal, private network that is only accessible to individuals within the organisation.  For example, Your School Network: FRONTER, Shared Resources, C2K E-Mail.   Intranets are only accessible through a User Name and Password.</a:t>
            </a:r>
            <a:endParaRPr/>
          </a:p>
          <a:p>
            <a:pPr marL="365125" lvl="0" indent="-255587" algn="l" rtl="0">
              <a:spcBef>
                <a:spcPts val="400"/>
              </a:spcBef>
              <a:spcAft>
                <a:spcPts val="0"/>
              </a:spcAft>
              <a:buSzPts val="1836"/>
              <a:buNone/>
            </a:pPr>
            <a:endParaRPr/>
          </a:p>
          <a:p>
            <a:pPr marL="365125" lvl="0" indent="-255587" algn="l" rtl="0">
              <a:spcBef>
                <a:spcPts val="400"/>
              </a:spcBef>
              <a:spcAft>
                <a:spcPts val="0"/>
              </a:spcAft>
              <a:buSzPts val="1836"/>
              <a:buNone/>
            </a:pPr>
            <a:r>
              <a:rPr lang="en-GB"/>
              <a:t>E-MAIL ... Used by teachers and pupils for?</a:t>
            </a:r>
            <a:endParaRPr/>
          </a:p>
          <a:p>
            <a:pPr marL="365125" lvl="0" indent="-255587" algn="l" rtl="0">
              <a:spcBef>
                <a:spcPts val="400"/>
              </a:spcBef>
              <a:spcAft>
                <a:spcPts val="0"/>
              </a:spcAft>
              <a:buSzPts val="1836"/>
              <a:buNone/>
            </a:pPr>
            <a:r>
              <a:rPr lang="en-GB"/>
              <a:t>SHARED RESOURCES?</a:t>
            </a:r>
            <a:endParaRPr/>
          </a:p>
          <a:p>
            <a:pPr marL="365125" lvl="0" indent="-255587" algn="l" rtl="0">
              <a:spcBef>
                <a:spcPts val="400"/>
              </a:spcBef>
              <a:spcAft>
                <a:spcPts val="0"/>
              </a:spcAft>
              <a:buSzPts val="1836"/>
              <a:buNone/>
            </a:pPr>
            <a:r>
              <a:rPr lang="en-GB"/>
              <a:t>FRONTER / MOODLE?</a:t>
            </a:r>
            <a:endParaRPr/>
          </a:p>
          <a:p>
            <a:pPr marL="365125" lvl="0" indent="-255587" algn="l" rtl="0">
              <a:spcBef>
                <a:spcPts val="400"/>
              </a:spcBef>
              <a:spcAft>
                <a:spcPts val="0"/>
              </a:spcAft>
              <a:buSzPts val="1836"/>
              <a:buNone/>
            </a:pPr>
            <a:r>
              <a:rPr lang="en-GB"/>
              <a:t>APPS?</a:t>
            </a:r>
            <a:endParaRPr/>
          </a:p>
        </p:txBody>
      </p:sp>
      <p:sp>
        <p:nvSpPr>
          <p:cNvPr id="803" name="Google Shape;803;p100"/>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Intranets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01"/>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200"/>
              <a:t>Network Communication Technologies</a:t>
            </a:r>
            <a:endParaRPr sz="3200"/>
          </a:p>
        </p:txBody>
      </p:sp>
      <p:pic>
        <p:nvPicPr>
          <p:cNvPr id="809" name="Google Shape;809;p101"/>
          <p:cNvPicPr preferRelativeResize="0">
            <a:picLocks noGrp="1"/>
          </p:cNvPicPr>
          <p:nvPr>
            <p:ph type="body" idx="1"/>
          </p:nvPr>
        </p:nvPicPr>
        <p:blipFill rotWithShape="1">
          <a:blip r:embed="rId3">
            <a:alphaModFix/>
          </a:blip>
          <a:srcRect l="27250" t="23705" r="27250" b="31184"/>
          <a:stretch/>
        </p:blipFill>
        <p:spPr>
          <a:xfrm>
            <a:off x="899591" y="1272914"/>
            <a:ext cx="7352265" cy="41003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body" idx="1"/>
          </p:nvPr>
        </p:nvSpPr>
        <p:spPr>
          <a:xfrm>
            <a:off x="457200" y="1268413"/>
            <a:ext cx="8229600" cy="4738687"/>
          </a:xfrm>
          <a:prstGeom prst="rect">
            <a:avLst/>
          </a:prstGeom>
          <a:noFill/>
          <a:ln>
            <a:noFill/>
          </a:ln>
        </p:spPr>
        <p:txBody>
          <a:bodyPr spcFirstLastPara="1" wrap="square" lIns="91425" tIns="45700" rIns="91425" bIns="45700" anchor="t" anchorCtr="0">
            <a:noAutofit/>
          </a:bodyPr>
          <a:lstStyle/>
          <a:p>
            <a:pPr marL="365760" lvl="0" indent="-256032" algn="l" rtl="0">
              <a:lnSpc>
                <a:spcPct val="90000"/>
              </a:lnSpc>
              <a:spcBef>
                <a:spcPts val="0"/>
              </a:spcBef>
              <a:spcAft>
                <a:spcPts val="0"/>
              </a:spcAft>
              <a:buSzPts val="1632"/>
              <a:buFont typeface="Noto Sans Symbols"/>
              <a:buChar char="🞂"/>
            </a:pPr>
            <a:r>
              <a:rPr lang="en-GB" sz="2400"/>
              <a:t>How many bits in a nibble?</a:t>
            </a:r>
            <a:endParaRPr/>
          </a:p>
          <a:p>
            <a:pPr marL="365760" lvl="0" indent="-256032" algn="l" rtl="0">
              <a:lnSpc>
                <a:spcPct val="90000"/>
              </a:lnSpc>
              <a:spcBef>
                <a:spcPts val="400"/>
              </a:spcBef>
              <a:spcAft>
                <a:spcPts val="0"/>
              </a:spcAft>
              <a:buSzPts val="1632"/>
              <a:buFont typeface="Noto Sans Symbols"/>
              <a:buNone/>
            </a:pPr>
            <a:r>
              <a:rPr lang="en-GB" sz="2400"/>
              <a:t>4 bits</a:t>
            </a:r>
            <a:endParaRPr/>
          </a:p>
          <a:p>
            <a:pPr marL="365760" lvl="0" indent="-256032" algn="l" rtl="0">
              <a:lnSpc>
                <a:spcPct val="90000"/>
              </a:lnSpc>
              <a:spcBef>
                <a:spcPts val="400"/>
              </a:spcBef>
              <a:spcAft>
                <a:spcPts val="0"/>
              </a:spcAft>
              <a:buSzPts val="1632"/>
              <a:buFont typeface="Noto Sans Symbols"/>
              <a:buChar char="🞂"/>
            </a:pPr>
            <a:r>
              <a:rPr lang="en-GB" sz="2400"/>
              <a:t>How many nibbles in a byte?</a:t>
            </a:r>
            <a:endParaRPr/>
          </a:p>
          <a:p>
            <a:pPr marL="365760" lvl="0" indent="-256032" algn="l" rtl="0">
              <a:lnSpc>
                <a:spcPct val="90000"/>
              </a:lnSpc>
              <a:spcBef>
                <a:spcPts val="400"/>
              </a:spcBef>
              <a:spcAft>
                <a:spcPts val="0"/>
              </a:spcAft>
              <a:buSzPts val="1632"/>
              <a:buFont typeface="Noto Sans Symbols"/>
              <a:buNone/>
            </a:pPr>
            <a:r>
              <a:rPr lang="en-GB" sz="2400"/>
              <a:t>2 nibbles</a:t>
            </a:r>
            <a:endParaRPr/>
          </a:p>
          <a:p>
            <a:pPr marL="365760" lvl="0" indent="-256032" algn="l" rtl="0">
              <a:lnSpc>
                <a:spcPct val="90000"/>
              </a:lnSpc>
              <a:spcBef>
                <a:spcPts val="400"/>
              </a:spcBef>
              <a:spcAft>
                <a:spcPts val="0"/>
              </a:spcAft>
              <a:buSzPts val="1632"/>
              <a:buFont typeface="Noto Sans Symbols"/>
              <a:buChar char="🞂"/>
            </a:pPr>
            <a:r>
              <a:rPr lang="en-GB" sz="2400"/>
              <a:t>How many bytes in a kilobyte?</a:t>
            </a:r>
            <a:endParaRPr/>
          </a:p>
          <a:p>
            <a:pPr marL="365760" lvl="0" indent="-256032" algn="l" rtl="0">
              <a:lnSpc>
                <a:spcPct val="90000"/>
              </a:lnSpc>
              <a:spcBef>
                <a:spcPts val="400"/>
              </a:spcBef>
              <a:spcAft>
                <a:spcPts val="0"/>
              </a:spcAft>
              <a:buSzPts val="1632"/>
              <a:buFont typeface="Noto Sans Symbols"/>
              <a:buNone/>
            </a:pPr>
            <a:r>
              <a:rPr lang="en-GB" sz="2400"/>
              <a:t>1024 bytes</a:t>
            </a:r>
            <a:endParaRPr/>
          </a:p>
          <a:p>
            <a:pPr marL="365760" lvl="0" indent="-256032" algn="l" rtl="0">
              <a:lnSpc>
                <a:spcPct val="90000"/>
              </a:lnSpc>
              <a:spcBef>
                <a:spcPts val="400"/>
              </a:spcBef>
              <a:spcAft>
                <a:spcPts val="0"/>
              </a:spcAft>
              <a:buSzPts val="1632"/>
              <a:buFont typeface="Noto Sans Symbols"/>
              <a:buChar char="🞂"/>
            </a:pPr>
            <a:r>
              <a:rPr lang="en-GB" sz="2400"/>
              <a:t>How many megabytes in a gigabyte?</a:t>
            </a:r>
            <a:endParaRPr/>
          </a:p>
          <a:p>
            <a:pPr marL="365760" lvl="0" indent="-256032" algn="l" rtl="0">
              <a:lnSpc>
                <a:spcPct val="90000"/>
              </a:lnSpc>
              <a:spcBef>
                <a:spcPts val="400"/>
              </a:spcBef>
              <a:spcAft>
                <a:spcPts val="0"/>
              </a:spcAft>
              <a:buSzPts val="1632"/>
              <a:buFont typeface="Noto Sans Symbols"/>
              <a:buNone/>
            </a:pPr>
            <a:r>
              <a:rPr lang="en-GB" sz="2400"/>
              <a:t>1024 megabytes</a:t>
            </a:r>
            <a:endParaRPr/>
          </a:p>
          <a:p>
            <a:pPr marL="365760" lvl="0" indent="-256032" algn="l" rtl="0">
              <a:lnSpc>
                <a:spcPct val="90000"/>
              </a:lnSpc>
              <a:spcBef>
                <a:spcPts val="400"/>
              </a:spcBef>
              <a:spcAft>
                <a:spcPts val="0"/>
              </a:spcAft>
              <a:buSzPts val="1632"/>
              <a:buFont typeface="Noto Sans Symbols"/>
              <a:buChar char="🞂"/>
            </a:pPr>
            <a:r>
              <a:rPr lang="en-GB" sz="2400"/>
              <a:t>How many gigabytes in a terabyte?</a:t>
            </a:r>
            <a:endParaRPr/>
          </a:p>
          <a:p>
            <a:pPr marL="365760" lvl="0" indent="-256032" algn="l" rtl="0">
              <a:lnSpc>
                <a:spcPct val="90000"/>
              </a:lnSpc>
              <a:spcBef>
                <a:spcPts val="400"/>
              </a:spcBef>
              <a:spcAft>
                <a:spcPts val="0"/>
              </a:spcAft>
              <a:buSzPts val="1632"/>
              <a:buFont typeface="Noto Sans Symbols"/>
              <a:buNone/>
            </a:pPr>
            <a:r>
              <a:rPr lang="en-GB" sz="2400"/>
              <a:t>1024 gigabytes</a:t>
            </a:r>
            <a:endParaRPr/>
          </a:p>
          <a:p>
            <a:pPr marL="365760" lvl="0" indent="-256032" algn="l" rtl="0">
              <a:lnSpc>
                <a:spcPct val="90000"/>
              </a:lnSpc>
              <a:spcBef>
                <a:spcPts val="400"/>
              </a:spcBef>
              <a:spcAft>
                <a:spcPts val="0"/>
              </a:spcAft>
              <a:buSzPts val="1632"/>
              <a:buFont typeface="Noto Sans Symbols"/>
              <a:buChar char="🞂"/>
            </a:pPr>
            <a:r>
              <a:rPr lang="en-GB" sz="2400"/>
              <a:t>What is bigger than a terabyte?</a:t>
            </a:r>
            <a:endParaRPr/>
          </a:p>
          <a:p>
            <a:pPr marL="365760" lvl="0" indent="-256032" algn="l" rtl="0">
              <a:lnSpc>
                <a:spcPct val="90000"/>
              </a:lnSpc>
              <a:spcBef>
                <a:spcPts val="400"/>
              </a:spcBef>
              <a:spcAft>
                <a:spcPts val="0"/>
              </a:spcAft>
              <a:buSzPts val="1632"/>
              <a:buFont typeface="Noto Sans Symbols"/>
              <a:buNone/>
            </a:pPr>
            <a:r>
              <a:rPr lang="en-GB" sz="2400"/>
              <a:t>A petabyte</a:t>
            </a:r>
            <a:endParaRPr sz="2400"/>
          </a:p>
          <a:p>
            <a:pPr marL="365760" lvl="0" indent="-256032" algn="l" rtl="0">
              <a:lnSpc>
                <a:spcPct val="90000"/>
              </a:lnSpc>
              <a:spcBef>
                <a:spcPts val="400"/>
              </a:spcBef>
              <a:spcAft>
                <a:spcPts val="0"/>
              </a:spcAft>
              <a:buSzPts val="1836"/>
              <a:buFont typeface="Noto Sans Symbols"/>
              <a:buNone/>
            </a:pPr>
            <a:endParaRPr/>
          </a:p>
          <a:p>
            <a:pPr marL="365760" lvl="0" indent="-256032" algn="l" rtl="0">
              <a:lnSpc>
                <a:spcPct val="90000"/>
              </a:lnSpc>
              <a:spcBef>
                <a:spcPts val="400"/>
              </a:spcBef>
              <a:spcAft>
                <a:spcPts val="0"/>
              </a:spcAft>
              <a:buSzPts val="1836"/>
              <a:buFont typeface="Noto Sans Symbols"/>
              <a:buNone/>
            </a:pPr>
            <a:endParaRPr/>
          </a:p>
        </p:txBody>
      </p:sp>
      <p:sp>
        <p:nvSpPr>
          <p:cNvPr id="171" name="Google Shape;171;p21"/>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UNITS OF DATA SPOT CHECK</a:t>
            </a:r>
            <a:endParaRPr/>
          </a:p>
        </p:txBody>
      </p:sp>
      <p:pic>
        <p:nvPicPr>
          <p:cNvPr id="172" name="Google Shape;172;p21" descr="test.png"/>
          <p:cNvPicPr preferRelativeResize="0"/>
          <p:nvPr/>
        </p:nvPicPr>
        <p:blipFill rotWithShape="1">
          <a:blip r:embed="rId3">
            <a:alphaModFix/>
          </a:blip>
          <a:srcRect/>
          <a:stretch/>
        </p:blipFill>
        <p:spPr>
          <a:xfrm>
            <a:off x="6443663" y="1484313"/>
            <a:ext cx="1676400" cy="1692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5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500"/>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Effect transition="in" filter="fade">
                                      <p:cBhvr>
                                        <p:cTn id="17" dur="500"/>
                                        <p:tgtEl>
                                          <p:spTgt spid="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xEl>
                                              <p:pRg st="3" end="3"/>
                                            </p:txEl>
                                          </p:spTgt>
                                        </p:tgtEl>
                                        <p:attrNameLst>
                                          <p:attrName>style.visibility</p:attrName>
                                        </p:attrNameLst>
                                      </p:cBhvr>
                                      <p:to>
                                        <p:strVal val="visible"/>
                                      </p:to>
                                    </p:set>
                                    <p:animEffect transition="in" filter="fade">
                                      <p:cBhvr>
                                        <p:cTn id="22" dur="500"/>
                                        <p:tgtEl>
                                          <p:spTgt spid="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
                                            <p:txEl>
                                              <p:pRg st="4" end="4"/>
                                            </p:txEl>
                                          </p:spTgt>
                                        </p:tgtEl>
                                        <p:attrNameLst>
                                          <p:attrName>style.visibility</p:attrName>
                                        </p:attrNameLst>
                                      </p:cBhvr>
                                      <p:to>
                                        <p:strVal val="visible"/>
                                      </p:to>
                                    </p:set>
                                    <p:animEffect transition="in" filter="fade">
                                      <p:cBhvr>
                                        <p:cTn id="27" dur="500"/>
                                        <p:tgtEl>
                                          <p:spTgt spid="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0">
                                            <p:txEl>
                                              <p:pRg st="5" end="5"/>
                                            </p:txEl>
                                          </p:spTgt>
                                        </p:tgtEl>
                                        <p:attrNameLst>
                                          <p:attrName>style.visibility</p:attrName>
                                        </p:attrNameLst>
                                      </p:cBhvr>
                                      <p:to>
                                        <p:strVal val="visible"/>
                                      </p:to>
                                    </p:set>
                                    <p:animEffect transition="in" filter="fade">
                                      <p:cBhvr>
                                        <p:cTn id="32" dur="500"/>
                                        <p:tgtEl>
                                          <p:spTgt spid="1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0">
                                            <p:txEl>
                                              <p:pRg st="6" end="6"/>
                                            </p:txEl>
                                          </p:spTgt>
                                        </p:tgtEl>
                                        <p:attrNameLst>
                                          <p:attrName>style.visibility</p:attrName>
                                        </p:attrNameLst>
                                      </p:cBhvr>
                                      <p:to>
                                        <p:strVal val="visible"/>
                                      </p:to>
                                    </p:set>
                                    <p:animEffect transition="in" filter="fade">
                                      <p:cBhvr>
                                        <p:cTn id="37" dur="500"/>
                                        <p:tgtEl>
                                          <p:spTgt spid="1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0">
                                            <p:txEl>
                                              <p:pRg st="7" end="7"/>
                                            </p:txEl>
                                          </p:spTgt>
                                        </p:tgtEl>
                                        <p:attrNameLst>
                                          <p:attrName>style.visibility</p:attrName>
                                        </p:attrNameLst>
                                      </p:cBhvr>
                                      <p:to>
                                        <p:strVal val="visible"/>
                                      </p:to>
                                    </p:set>
                                    <p:animEffect transition="in" filter="fade">
                                      <p:cBhvr>
                                        <p:cTn id="42" dur="500"/>
                                        <p:tgtEl>
                                          <p:spTgt spid="1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0">
                                            <p:txEl>
                                              <p:pRg st="8" end="8"/>
                                            </p:txEl>
                                          </p:spTgt>
                                        </p:tgtEl>
                                        <p:attrNameLst>
                                          <p:attrName>style.visibility</p:attrName>
                                        </p:attrNameLst>
                                      </p:cBhvr>
                                      <p:to>
                                        <p:strVal val="visible"/>
                                      </p:to>
                                    </p:set>
                                    <p:animEffect transition="in" filter="fade">
                                      <p:cBhvr>
                                        <p:cTn id="47" dur="500"/>
                                        <p:tgtEl>
                                          <p:spTgt spid="1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0">
                                            <p:txEl>
                                              <p:pRg st="9" end="9"/>
                                            </p:txEl>
                                          </p:spTgt>
                                        </p:tgtEl>
                                        <p:attrNameLst>
                                          <p:attrName>style.visibility</p:attrName>
                                        </p:attrNameLst>
                                      </p:cBhvr>
                                      <p:to>
                                        <p:strVal val="visible"/>
                                      </p:to>
                                    </p:set>
                                    <p:animEffect transition="in" filter="fade">
                                      <p:cBhvr>
                                        <p:cTn id="52" dur="500"/>
                                        <p:tgtEl>
                                          <p:spTgt spid="17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0">
                                            <p:txEl>
                                              <p:pRg st="10" end="10"/>
                                            </p:txEl>
                                          </p:spTgt>
                                        </p:tgtEl>
                                        <p:attrNameLst>
                                          <p:attrName>style.visibility</p:attrName>
                                        </p:attrNameLst>
                                      </p:cBhvr>
                                      <p:to>
                                        <p:strVal val="visible"/>
                                      </p:to>
                                    </p:set>
                                    <p:animEffect transition="in" filter="fade">
                                      <p:cBhvr>
                                        <p:cTn id="57" dur="500"/>
                                        <p:tgtEl>
                                          <p:spTgt spid="17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0">
                                            <p:txEl>
                                              <p:pRg st="11" end="11"/>
                                            </p:txEl>
                                          </p:spTgt>
                                        </p:tgtEl>
                                        <p:attrNameLst>
                                          <p:attrName>style.visibility</p:attrName>
                                        </p:attrNameLst>
                                      </p:cBhvr>
                                      <p:to>
                                        <p:strVal val="visible"/>
                                      </p:to>
                                    </p:set>
                                    <p:animEffect transition="in" filter="fade">
                                      <p:cBhvr>
                                        <p:cTn id="62" dur="500"/>
                                        <p:tgtEl>
                                          <p:spTgt spid="17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0">
                                            <p:txEl>
                                              <p:pRg st="12" end="12"/>
                                            </p:txEl>
                                          </p:spTgt>
                                        </p:tgtEl>
                                        <p:attrNameLst>
                                          <p:attrName>style.visibility</p:attrName>
                                        </p:attrNameLst>
                                      </p:cBhvr>
                                      <p:to>
                                        <p:strVal val="visible"/>
                                      </p:to>
                                    </p:set>
                                    <p:animEffect transition="in" filter="fade">
                                      <p:cBhvr>
                                        <p:cTn id="67" dur="500"/>
                                        <p:tgtEl>
                                          <p:spTgt spid="17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0">
                                            <p:txEl>
                                              <p:pRg st="13" end="13"/>
                                            </p:txEl>
                                          </p:spTgt>
                                        </p:tgtEl>
                                        <p:attrNameLst>
                                          <p:attrName>style.visibility</p:attrName>
                                        </p:attrNameLst>
                                      </p:cBhvr>
                                      <p:to>
                                        <p:strVal val="visible"/>
                                      </p:to>
                                    </p:set>
                                    <p:animEffect transition="in" filter="fade">
                                      <p:cBhvr>
                                        <p:cTn id="72" dur="500"/>
                                        <p:tgtEl>
                                          <p:spTgt spid="17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02"/>
          <p:cNvSpPr txBox="1">
            <a:spLocks noGrp="1"/>
          </p:cNvSpPr>
          <p:nvPr>
            <p:ph type="body" idx="1"/>
          </p:nvPr>
        </p:nvSpPr>
        <p:spPr>
          <a:xfrm>
            <a:off x="457200" y="1124744"/>
            <a:ext cx="8229600" cy="48823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r>
              <a:rPr lang="en-GB" sz="2000" b="1"/>
              <a:t/>
            </a:r>
            <a:br>
              <a:rPr lang="en-GB" sz="2000" b="1"/>
            </a:br>
            <a:r>
              <a:rPr lang="en-GB" sz="2000" b="1"/>
              <a:t>Create a Newsletter in MS Word OR MS Publisher which provides an Introduction to Year 8 students about the school network.  You should include the following sub headings:</a:t>
            </a:r>
            <a:br>
              <a:rPr lang="en-GB" sz="2000" b="1"/>
            </a:br>
            <a:r>
              <a:rPr lang="en-GB" sz="2000"/>
              <a:t/>
            </a:r>
            <a:br>
              <a:rPr lang="en-GB" sz="2000"/>
            </a:br>
            <a:r>
              <a:rPr lang="en-GB" sz="2000"/>
              <a:t>(1) An introduction to the School Network – what it does, how it works and the key features</a:t>
            </a:r>
            <a:br>
              <a:rPr lang="en-GB" sz="2000"/>
            </a:br>
            <a:r>
              <a:rPr lang="en-GB" sz="2000"/>
              <a:t>(2) Accessing the School Network from school and at home</a:t>
            </a:r>
            <a:br>
              <a:rPr lang="en-GB" sz="2000"/>
            </a:br>
            <a:r>
              <a:rPr lang="en-GB" sz="2000"/>
              <a:t>(3) Accessing E-mail and information to expect in your inbox and how you might use it to support your studies</a:t>
            </a:r>
            <a:br>
              <a:rPr lang="en-GB" sz="2000"/>
            </a:br>
            <a:r>
              <a:rPr lang="en-GB" sz="2000"/>
              <a:t>(4) A description of the key APPS and a brief description of their purpose and use – this may include software such as MS Word, Excel &amp; PowerPoint AND others such as FRONTER</a:t>
            </a:r>
            <a:br>
              <a:rPr lang="en-GB" sz="2000"/>
            </a:br>
            <a:r>
              <a:rPr lang="en-GB" sz="2000"/>
              <a:t>(5) Accessing The Internet, key features and terms</a:t>
            </a:r>
            <a:endParaRPr/>
          </a:p>
          <a:p>
            <a:pPr marL="365125" lvl="0" indent="-255587" algn="l" rtl="0">
              <a:spcBef>
                <a:spcPts val="400"/>
              </a:spcBef>
              <a:spcAft>
                <a:spcPts val="0"/>
              </a:spcAft>
              <a:buSzPts val="1360"/>
              <a:buNone/>
            </a:pPr>
            <a:endParaRPr sz="2000"/>
          </a:p>
        </p:txBody>
      </p:sp>
      <p:sp>
        <p:nvSpPr>
          <p:cNvPr id="815" name="Google Shape;815;p102"/>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School Network Help Guide Task</a:t>
            </a:r>
            <a:endParaRPr sz="369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03"/>
          <p:cNvSpPr txBox="1">
            <a:spLocks noGrp="1"/>
          </p:cNvSpPr>
          <p:nvPr>
            <p:ph type="body" idx="1"/>
          </p:nvPr>
        </p:nvSpPr>
        <p:spPr>
          <a:xfrm>
            <a:off x="457200" y="1196752"/>
            <a:ext cx="8229600" cy="504056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Font typeface="Noto Sans Symbols"/>
              <a:buNone/>
            </a:pPr>
            <a:r>
              <a:rPr lang="en-GB" b="1" u="sng"/>
              <a:t>Learning Intentions</a:t>
            </a:r>
            <a:endParaRPr/>
          </a:p>
          <a:p>
            <a:pPr marL="365125" lvl="0" indent="-255587" algn="l" rtl="0">
              <a:spcBef>
                <a:spcPts val="400"/>
              </a:spcBef>
              <a:spcAft>
                <a:spcPts val="0"/>
              </a:spcAft>
              <a:buSzPts val="1836"/>
              <a:buFont typeface="Noto Sans Symbols"/>
              <a:buNone/>
            </a:pPr>
            <a:endParaRPr b="1" u="sng"/>
          </a:p>
          <a:p>
            <a:pPr marL="365125" lvl="0" indent="-255587" algn="l" rtl="0">
              <a:spcBef>
                <a:spcPts val="400"/>
              </a:spcBef>
              <a:spcAft>
                <a:spcPts val="0"/>
              </a:spcAft>
              <a:buSzPts val="1496"/>
              <a:buFont typeface="Noto Sans Symbols"/>
              <a:buNone/>
            </a:pPr>
            <a:r>
              <a:rPr lang="en-GB" sz="2200" b="1"/>
              <a:t>Students should be able to:</a:t>
            </a:r>
            <a:endParaRPr/>
          </a:p>
          <a:p>
            <a:pPr marL="365125" lvl="0" indent="-255587" algn="l" rtl="0">
              <a:spcBef>
                <a:spcPts val="400"/>
              </a:spcBef>
              <a:spcAft>
                <a:spcPts val="0"/>
              </a:spcAft>
              <a:buSzPts val="1496"/>
              <a:buChar char="🞂"/>
            </a:pPr>
            <a:r>
              <a:rPr lang="en-GB" sz="2200"/>
              <a:t>Define the term cybercrime and give examples of threats to cybersecurity</a:t>
            </a:r>
            <a:endParaRPr/>
          </a:p>
          <a:p>
            <a:pPr marL="365125" lvl="0" indent="-255587" algn="l" rtl="0">
              <a:spcBef>
                <a:spcPts val="400"/>
              </a:spcBef>
              <a:spcAft>
                <a:spcPts val="0"/>
              </a:spcAft>
              <a:buSzPts val="1496"/>
              <a:buChar char="🞂"/>
            </a:pPr>
            <a:r>
              <a:rPr lang="en-GB" sz="2200"/>
              <a:t>Define the term malware and describe common forms of malware</a:t>
            </a:r>
            <a:endParaRPr/>
          </a:p>
          <a:p>
            <a:pPr marL="365125" lvl="0" indent="-255587" algn="l" rtl="0">
              <a:spcBef>
                <a:spcPts val="400"/>
              </a:spcBef>
              <a:spcAft>
                <a:spcPts val="0"/>
              </a:spcAft>
              <a:buSzPts val="1496"/>
              <a:buChar char="🞂"/>
            </a:pPr>
            <a:r>
              <a:rPr lang="en-GB" sz="2200"/>
              <a:t>Explain how networks and data can be protected</a:t>
            </a:r>
            <a:endParaRPr/>
          </a:p>
          <a:p>
            <a:pPr marL="365125" lvl="0" indent="-255587" algn="l" rtl="0">
              <a:spcBef>
                <a:spcPts val="400"/>
              </a:spcBef>
              <a:spcAft>
                <a:spcPts val="0"/>
              </a:spcAft>
              <a:buSzPts val="1496"/>
              <a:buChar char="🞂"/>
            </a:pPr>
            <a:r>
              <a:rPr lang="en-GB" sz="2200"/>
              <a:t>Describe the role of a protocol for data transfer </a:t>
            </a:r>
            <a:endParaRPr/>
          </a:p>
          <a:p>
            <a:pPr marL="365125" lvl="0" indent="-255587" algn="l" rtl="0">
              <a:spcBef>
                <a:spcPts val="400"/>
              </a:spcBef>
              <a:spcAft>
                <a:spcPts val="0"/>
              </a:spcAft>
              <a:buSzPts val="1496"/>
              <a:buChar char="🞂"/>
            </a:pPr>
            <a:r>
              <a:rPr lang="en-GB" sz="2200"/>
              <a:t>Describe the purpose of well known protocols</a:t>
            </a:r>
            <a:endParaRPr sz="2200"/>
          </a:p>
          <a:p>
            <a:pPr marL="365125" lvl="0" indent="-160591" algn="l" rtl="0">
              <a:spcBef>
                <a:spcPts val="400"/>
              </a:spcBef>
              <a:spcAft>
                <a:spcPts val="0"/>
              </a:spcAft>
              <a:buSzPts val="1496"/>
              <a:buNone/>
            </a:pPr>
            <a:endParaRPr sz="2200"/>
          </a:p>
        </p:txBody>
      </p:sp>
      <p:sp>
        <p:nvSpPr>
          <p:cNvPr id="821" name="Google Shape;821;p103"/>
          <p:cNvSpPr txBox="1">
            <a:spLocks noGrp="1"/>
          </p:cNvSpPr>
          <p:nvPr>
            <p:ph type="title"/>
          </p:nvPr>
        </p:nvSpPr>
        <p:spPr>
          <a:xfrm>
            <a:off x="457200" y="274638"/>
            <a:ext cx="807524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200"/>
              <a:t>Cyberspace, Network Security and</a:t>
            </a:r>
            <a:br>
              <a:rPr lang="en-GB" sz="3200"/>
            </a:br>
            <a:r>
              <a:rPr lang="en-GB" sz="3200"/>
              <a:t>Data Transfer</a:t>
            </a:r>
            <a:endParaRPr sz="3200"/>
          </a:p>
        </p:txBody>
      </p:sp>
      <p:pic>
        <p:nvPicPr>
          <p:cNvPr id="822" name="Google Shape;822;p103" descr="malware.jpg"/>
          <p:cNvPicPr preferRelativeResize="0"/>
          <p:nvPr/>
        </p:nvPicPr>
        <p:blipFill rotWithShape="1">
          <a:blip r:embed="rId3">
            <a:alphaModFix/>
          </a:blip>
          <a:srcRect/>
          <a:stretch/>
        </p:blipFill>
        <p:spPr>
          <a:xfrm>
            <a:off x="6156176" y="1268760"/>
            <a:ext cx="1773936" cy="103632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04"/>
          <p:cNvSpPr txBox="1">
            <a:spLocks noGrp="1"/>
          </p:cNvSpPr>
          <p:nvPr>
            <p:ph type="body" idx="1"/>
          </p:nvPr>
        </p:nvSpPr>
        <p:spPr>
          <a:xfrm>
            <a:off x="457200" y="1268760"/>
            <a:ext cx="8229600" cy="453650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r>
              <a:rPr lang="en-GB" b="1"/>
              <a:t>KEY TERM</a:t>
            </a:r>
            <a:br>
              <a:rPr lang="en-GB" b="1"/>
            </a:br>
            <a:r>
              <a:rPr lang="en-GB"/>
              <a:t>Cybercrime is a criminal activity carried out by using digital technologies.</a:t>
            </a:r>
            <a:endParaRPr/>
          </a:p>
          <a:p>
            <a:pPr marL="365125" lvl="0" indent="-255587" algn="l" rtl="0">
              <a:spcBef>
                <a:spcPts val="400"/>
              </a:spcBef>
              <a:spcAft>
                <a:spcPts val="0"/>
              </a:spcAft>
              <a:buSzPts val="1836"/>
              <a:buNone/>
            </a:pPr>
            <a:r>
              <a:rPr lang="en-GB"/>
              <a:t/>
            </a:r>
            <a:br>
              <a:rPr lang="en-GB"/>
            </a:br>
            <a:r>
              <a:rPr lang="en-GB" sz="2400" b="1"/>
              <a:t>Class Discussion</a:t>
            </a:r>
            <a:endParaRPr/>
          </a:p>
          <a:p>
            <a:pPr marL="365125" lvl="0" indent="-255587" algn="l" rtl="0">
              <a:spcBef>
                <a:spcPts val="400"/>
              </a:spcBef>
              <a:spcAft>
                <a:spcPts val="0"/>
              </a:spcAft>
              <a:buSzPts val="1632"/>
              <a:buChar char="🞂"/>
            </a:pPr>
            <a:r>
              <a:rPr lang="en-GB" sz="2400"/>
              <a:t>What is cybercrime?</a:t>
            </a:r>
            <a:endParaRPr/>
          </a:p>
          <a:p>
            <a:pPr marL="365125" lvl="0" indent="-255587" algn="l" rtl="0">
              <a:spcBef>
                <a:spcPts val="400"/>
              </a:spcBef>
              <a:spcAft>
                <a:spcPts val="0"/>
              </a:spcAft>
              <a:buSzPts val="1632"/>
              <a:buChar char="🞂"/>
            </a:pPr>
            <a:r>
              <a:rPr lang="en-GB" sz="2400"/>
              <a:t>Why does the number of cybercrimes continue to increase?</a:t>
            </a:r>
            <a:endParaRPr/>
          </a:p>
          <a:p>
            <a:pPr marL="365125" lvl="0" indent="-255587" algn="l" rtl="0">
              <a:spcBef>
                <a:spcPts val="400"/>
              </a:spcBef>
              <a:spcAft>
                <a:spcPts val="0"/>
              </a:spcAft>
              <a:buSzPts val="1632"/>
              <a:buChar char="🞂"/>
            </a:pPr>
            <a:r>
              <a:rPr lang="en-GB" sz="2400"/>
              <a:t>What type of people are most vulnerable</a:t>
            </a:r>
            <a:endParaRPr/>
          </a:p>
          <a:p>
            <a:pPr marL="365125" lvl="0" indent="-255587" algn="l" rtl="0">
              <a:spcBef>
                <a:spcPts val="400"/>
              </a:spcBef>
              <a:spcAft>
                <a:spcPts val="0"/>
              </a:spcAft>
              <a:buSzPts val="1632"/>
              <a:buChar char="🞂"/>
            </a:pPr>
            <a:r>
              <a:rPr lang="en-GB" sz="2400"/>
              <a:t>How can we reduce the risk of being a target of cybercrime?</a:t>
            </a:r>
            <a:endParaRPr/>
          </a:p>
          <a:p>
            <a:pPr marL="365125" lvl="0" indent="-151955" algn="l" rtl="0">
              <a:spcBef>
                <a:spcPts val="400"/>
              </a:spcBef>
              <a:spcAft>
                <a:spcPts val="0"/>
              </a:spcAft>
              <a:buSzPts val="1632"/>
              <a:buNone/>
            </a:pPr>
            <a:endParaRPr sz="2400"/>
          </a:p>
          <a:p>
            <a:pPr marL="365125" lvl="0" indent="-255587" algn="l" rtl="0">
              <a:spcBef>
                <a:spcPts val="400"/>
              </a:spcBef>
              <a:spcAft>
                <a:spcPts val="0"/>
              </a:spcAft>
              <a:buSzPts val="1836"/>
              <a:buNone/>
            </a:pPr>
            <a:endParaRPr/>
          </a:p>
        </p:txBody>
      </p:sp>
      <p:sp>
        <p:nvSpPr>
          <p:cNvPr id="828" name="Google Shape;828;p104"/>
          <p:cNvSpPr txBox="1">
            <a:spLocks noGrp="1"/>
          </p:cNvSpPr>
          <p:nvPr>
            <p:ph type="title"/>
          </p:nvPr>
        </p:nvSpPr>
        <p:spPr>
          <a:xfrm>
            <a:off x="457200" y="274638"/>
            <a:ext cx="4474840" cy="8501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Cybercrime</a:t>
            </a:r>
            <a:endParaRPr/>
          </a:p>
        </p:txBody>
      </p:sp>
      <p:sp>
        <p:nvSpPr>
          <p:cNvPr id="829" name="Google Shape;829;p104"/>
          <p:cNvSpPr txBox="1"/>
          <p:nvPr/>
        </p:nvSpPr>
        <p:spPr>
          <a:xfrm>
            <a:off x="4572000" y="404664"/>
            <a:ext cx="4248472"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u="sng">
                <a:solidFill>
                  <a:schemeClr val="hlink"/>
                </a:solidFill>
                <a:latin typeface="Lucida Sans"/>
                <a:ea typeface="Lucida Sans"/>
                <a:cs typeface="Lucida Sans"/>
                <a:sym typeface="Lucida Sans"/>
                <a:hlinkClick r:id="rId3"/>
              </a:rPr>
              <a:t>Introduction to Cybercrime</a:t>
            </a:r>
            <a:r>
              <a:rPr lang="en-GB" sz="1800">
                <a:solidFill>
                  <a:schemeClr val="dk1"/>
                </a:solidFill>
                <a:latin typeface="Lucida Sans"/>
                <a:ea typeface="Lucida Sans"/>
                <a:cs typeface="Lucida Sans"/>
                <a:sym typeface="Lucida Sans"/>
              </a:rPr>
              <a:t> </a:t>
            </a:r>
            <a:br>
              <a:rPr lang="en-GB" sz="1800">
                <a:solidFill>
                  <a:schemeClr val="dk1"/>
                </a:solidFill>
                <a:latin typeface="Lucida Sans"/>
                <a:ea typeface="Lucida Sans"/>
                <a:cs typeface="Lucida Sans"/>
                <a:sym typeface="Lucida Sans"/>
              </a:rPr>
            </a:br>
            <a:r>
              <a:rPr lang="en-GB" sz="1800">
                <a:solidFill>
                  <a:schemeClr val="dk1"/>
                </a:solidFill>
                <a:latin typeface="Lucida Sans"/>
                <a:ea typeface="Lucida Sans"/>
                <a:cs typeface="Lucida Sans"/>
                <a:sym typeface="Lucida Sans"/>
              </a:rPr>
              <a:t>1</a:t>
            </a:r>
            <a:r>
              <a:rPr lang="en-GB" sz="1800" baseline="30000">
                <a:solidFill>
                  <a:schemeClr val="dk1"/>
                </a:solidFill>
                <a:latin typeface="Lucida Sans"/>
                <a:ea typeface="Lucida Sans"/>
                <a:cs typeface="Lucida Sans"/>
                <a:sym typeface="Lucida Sans"/>
              </a:rPr>
              <a:t>st</a:t>
            </a:r>
            <a:r>
              <a:rPr lang="en-GB" sz="1800">
                <a:solidFill>
                  <a:schemeClr val="dk1"/>
                </a:solidFill>
                <a:latin typeface="Lucida Sans"/>
                <a:ea typeface="Lucida Sans"/>
                <a:cs typeface="Lucida Sans"/>
                <a:sym typeface="Lucida Sans"/>
              </a:rPr>
              <a:t> 10 minutes</a:t>
            </a:r>
            <a:endParaRPr sz="1800">
              <a:solidFill>
                <a:schemeClr val="dk1"/>
              </a:solidFill>
              <a:latin typeface="Lucida Sans"/>
              <a:ea typeface="Lucida Sans"/>
              <a:cs typeface="Lucida Sans"/>
              <a:sym typeface="Lucida Sans"/>
            </a:endParaRPr>
          </a:p>
        </p:txBody>
      </p:sp>
      <p:sp>
        <p:nvSpPr>
          <p:cNvPr id="830" name="Google Shape;830;p104"/>
          <p:cNvSpPr/>
          <p:nvPr/>
        </p:nvSpPr>
        <p:spPr>
          <a:xfrm>
            <a:off x="6444208" y="5445224"/>
            <a:ext cx="2088232" cy="936823"/>
          </a:xfrm>
          <a:prstGeom prst="wedgeEllipseCallout">
            <a:avLst>
              <a:gd name="adj1" fmla="val -40356"/>
              <a:gd name="adj2" fmla="val 53292"/>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Lucida Sans"/>
                <a:ea typeface="Lucida Sans"/>
                <a:cs typeface="Lucida Sans"/>
                <a:sym typeface="Lucida Sans"/>
              </a:rPr>
              <a:t>Student Activity</a:t>
            </a:r>
            <a:br>
              <a:rPr lang="en-GB" sz="1400">
                <a:solidFill>
                  <a:schemeClr val="lt1"/>
                </a:solidFill>
                <a:latin typeface="Lucida Sans"/>
                <a:ea typeface="Lucida Sans"/>
                <a:cs typeface="Lucida Sans"/>
                <a:sym typeface="Lucida Sans"/>
              </a:rPr>
            </a:br>
            <a:r>
              <a:rPr lang="en-GB" sz="1400">
                <a:solidFill>
                  <a:schemeClr val="lt1"/>
                </a:solidFill>
                <a:latin typeface="Lucida Sans"/>
                <a:ea typeface="Lucida Sans"/>
                <a:cs typeface="Lucida Sans"/>
                <a:sym typeface="Lucida Sans"/>
              </a:rPr>
              <a:t>Pages 54</a:t>
            </a:r>
            <a:endParaRPr sz="1400">
              <a:solidFill>
                <a:schemeClr val="lt1"/>
              </a:solidFill>
              <a:latin typeface="Lucida Sans"/>
              <a:ea typeface="Lucida Sans"/>
              <a:cs typeface="Lucida Sans"/>
              <a:sym typeface="Lucida Sans"/>
            </a:endParaRPr>
          </a:p>
        </p:txBody>
      </p:sp>
      <p:pic>
        <p:nvPicPr>
          <p:cNvPr id="831" name="Google Shape;831;p104" descr="anti-virus.jpg"/>
          <p:cNvPicPr preferRelativeResize="0"/>
          <p:nvPr/>
        </p:nvPicPr>
        <p:blipFill rotWithShape="1">
          <a:blip r:embed="rId4">
            <a:alphaModFix/>
          </a:blip>
          <a:srcRect/>
          <a:stretch/>
        </p:blipFill>
        <p:spPr>
          <a:xfrm>
            <a:off x="6300192" y="2348880"/>
            <a:ext cx="1992912" cy="1331218"/>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05"/>
          <p:cNvSpPr txBox="1">
            <a:spLocks noGrp="1"/>
          </p:cNvSpPr>
          <p:nvPr>
            <p:ph type="body" idx="1"/>
          </p:nvPr>
        </p:nvSpPr>
        <p:spPr>
          <a:xfrm>
            <a:off x="457200" y="908720"/>
            <a:ext cx="8229600" cy="576064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088"/>
              <a:buNone/>
            </a:pPr>
            <a:r>
              <a:rPr lang="en-GB" sz="1600" b="1"/>
              <a:t>Match the cybercrime threats to the correct definition</a:t>
            </a:r>
            <a:endParaRPr/>
          </a:p>
          <a:p>
            <a:pPr marL="365125" lvl="0" indent="-255588" algn="l" rtl="0">
              <a:spcBef>
                <a:spcPts val="400"/>
              </a:spcBef>
              <a:spcAft>
                <a:spcPts val="0"/>
              </a:spcAft>
              <a:buSzPts val="1088"/>
              <a:buChar char="🞂"/>
            </a:pPr>
            <a:r>
              <a:rPr lang="en-GB" sz="1600"/>
              <a:t>Hacking</a:t>
            </a:r>
            <a:endParaRPr/>
          </a:p>
          <a:p>
            <a:pPr marL="365125" lvl="0" indent="-255587" algn="l" rtl="0">
              <a:spcBef>
                <a:spcPts val="400"/>
              </a:spcBef>
              <a:spcAft>
                <a:spcPts val="0"/>
              </a:spcAft>
              <a:buSzPts val="1088"/>
              <a:buNone/>
            </a:pPr>
            <a:r>
              <a:rPr lang="en-GB" sz="1600"/>
              <a:t>Unauthorised access to a computer or network</a:t>
            </a:r>
            <a:endParaRPr/>
          </a:p>
          <a:p>
            <a:pPr marL="365125" lvl="0" indent="-255588" algn="l" rtl="0">
              <a:spcBef>
                <a:spcPts val="400"/>
              </a:spcBef>
              <a:spcAft>
                <a:spcPts val="0"/>
              </a:spcAft>
              <a:buSzPts val="1088"/>
              <a:buChar char="🞂"/>
            </a:pPr>
            <a:r>
              <a:rPr lang="en-GB" sz="1600"/>
              <a:t>Pornography</a:t>
            </a:r>
            <a:endParaRPr/>
          </a:p>
          <a:p>
            <a:pPr marL="365125" lvl="0" indent="-255587" algn="l" rtl="0">
              <a:spcBef>
                <a:spcPts val="400"/>
              </a:spcBef>
              <a:spcAft>
                <a:spcPts val="0"/>
              </a:spcAft>
              <a:buSzPts val="1088"/>
              <a:buNone/>
            </a:pPr>
            <a:r>
              <a:rPr lang="en-GB" sz="1600"/>
              <a:t>Explicit images, videos or written material for the purpose of sexual arousal</a:t>
            </a:r>
            <a:endParaRPr/>
          </a:p>
          <a:p>
            <a:pPr marL="365125" lvl="0" indent="-255588" algn="l" rtl="0">
              <a:spcBef>
                <a:spcPts val="400"/>
              </a:spcBef>
              <a:spcAft>
                <a:spcPts val="0"/>
              </a:spcAft>
              <a:buSzPts val="1088"/>
              <a:buChar char="🞂"/>
            </a:pPr>
            <a:r>
              <a:rPr lang="en-GB" sz="1600"/>
              <a:t>Cyber Stalking</a:t>
            </a:r>
            <a:endParaRPr/>
          </a:p>
          <a:p>
            <a:pPr marL="365125" lvl="0" indent="-255587" algn="l" rtl="0">
              <a:spcBef>
                <a:spcPts val="400"/>
              </a:spcBef>
              <a:spcAft>
                <a:spcPts val="0"/>
              </a:spcAft>
              <a:buSzPts val="1088"/>
              <a:buNone/>
            </a:pPr>
            <a:r>
              <a:rPr lang="en-GB" sz="1600"/>
              <a:t>Electronic communication designed to scare or threaten</a:t>
            </a:r>
            <a:endParaRPr/>
          </a:p>
          <a:p>
            <a:pPr marL="365125" lvl="0" indent="-255588" algn="l" rtl="0">
              <a:spcBef>
                <a:spcPts val="400"/>
              </a:spcBef>
              <a:spcAft>
                <a:spcPts val="0"/>
              </a:spcAft>
              <a:buSzPts val="1088"/>
              <a:buChar char="🞂"/>
            </a:pPr>
            <a:r>
              <a:rPr lang="en-GB" sz="1600"/>
              <a:t>Data Theft</a:t>
            </a:r>
            <a:endParaRPr/>
          </a:p>
          <a:p>
            <a:pPr marL="365125" lvl="0" indent="-255587" algn="l" rtl="0">
              <a:spcBef>
                <a:spcPts val="400"/>
              </a:spcBef>
              <a:spcAft>
                <a:spcPts val="0"/>
              </a:spcAft>
              <a:buSzPts val="1088"/>
              <a:buNone/>
            </a:pPr>
            <a:r>
              <a:rPr lang="en-GB" sz="1600"/>
              <a:t>Stealing information from an individual, business or organisation</a:t>
            </a:r>
            <a:endParaRPr/>
          </a:p>
          <a:p>
            <a:pPr marL="365125" lvl="0" indent="-255588" algn="l" rtl="0">
              <a:spcBef>
                <a:spcPts val="400"/>
              </a:spcBef>
              <a:spcAft>
                <a:spcPts val="0"/>
              </a:spcAft>
              <a:buSzPts val="1088"/>
              <a:buChar char="🞂"/>
            </a:pPr>
            <a:r>
              <a:rPr lang="en-GB" sz="1600"/>
              <a:t>Denial of Service</a:t>
            </a:r>
            <a:endParaRPr/>
          </a:p>
          <a:p>
            <a:pPr marL="365125" lvl="0" indent="-255587" algn="l" rtl="0">
              <a:spcBef>
                <a:spcPts val="400"/>
              </a:spcBef>
              <a:spcAft>
                <a:spcPts val="0"/>
              </a:spcAft>
              <a:buSzPts val="1088"/>
              <a:buNone/>
            </a:pPr>
            <a:r>
              <a:rPr lang="en-GB" sz="1600"/>
              <a:t>Disrupting services by making it unavailable to users</a:t>
            </a:r>
            <a:endParaRPr/>
          </a:p>
          <a:p>
            <a:pPr marL="365125" lvl="0" indent="-255588" algn="l" rtl="0">
              <a:spcBef>
                <a:spcPts val="400"/>
              </a:spcBef>
              <a:spcAft>
                <a:spcPts val="0"/>
              </a:spcAft>
              <a:buSzPts val="1088"/>
              <a:buChar char="🞂"/>
            </a:pPr>
            <a:r>
              <a:rPr lang="en-GB" sz="1600"/>
              <a:t>Digital Forgery</a:t>
            </a:r>
            <a:endParaRPr/>
          </a:p>
          <a:p>
            <a:pPr marL="365125" lvl="0" indent="-255587" algn="l" rtl="0">
              <a:spcBef>
                <a:spcPts val="400"/>
              </a:spcBef>
              <a:spcAft>
                <a:spcPts val="0"/>
              </a:spcAft>
              <a:buSzPts val="1088"/>
              <a:buNone/>
            </a:pPr>
            <a:r>
              <a:rPr lang="en-GB" sz="1600"/>
              <a:t>A fraud that involves altering digital documents or images</a:t>
            </a:r>
            <a:endParaRPr/>
          </a:p>
          <a:p>
            <a:pPr marL="365125" lvl="0" indent="-255588" algn="l" rtl="0">
              <a:spcBef>
                <a:spcPts val="400"/>
              </a:spcBef>
              <a:spcAft>
                <a:spcPts val="0"/>
              </a:spcAft>
              <a:buSzPts val="1088"/>
              <a:buChar char="🞂"/>
            </a:pPr>
            <a:r>
              <a:rPr lang="en-GB" sz="1600"/>
              <a:t>Cyber Defamation</a:t>
            </a:r>
            <a:endParaRPr/>
          </a:p>
          <a:p>
            <a:pPr marL="365125" lvl="0" indent="-255587" algn="l" rtl="0">
              <a:spcBef>
                <a:spcPts val="400"/>
              </a:spcBef>
              <a:spcAft>
                <a:spcPts val="0"/>
              </a:spcAft>
              <a:buSzPts val="1088"/>
              <a:buNone/>
            </a:pPr>
            <a:r>
              <a:rPr lang="en-GB" sz="1600"/>
              <a:t>Digital slander or upload of material against another person</a:t>
            </a:r>
            <a:endParaRPr/>
          </a:p>
          <a:p>
            <a:pPr marL="365125" lvl="0" indent="-255588" algn="l" rtl="0">
              <a:spcBef>
                <a:spcPts val="400"/>
              </a:spcBef>
              <a:spcAft>
                <a:spcPts val="0"/>
              </a:spcAft>
              <a:buSzPts val="1088"/>
              <a:buChar char="🞂"/>
            </a:pPr>
            <a:r>
              <a:rPr lang="en-GB" sz="1600"/>
              <a:t>Spamming</a:t>
            </a:r>
            <a:endParaRPr/>
          </a:p>
          <a:p>
            <a:pPr marL="365125" lvl="0" indent="-255587" algn="l" rtl="0">
              <a:spcBef>
                <a:spcPts val="400"/>
              </a:spcBef>
              <a:spcAft>
                <a:spcPts val="0"/>
              </a:spcAft>
              <a:buSzPts val="1088"/>
              <a:buNone/>
            </a:pPr>
            <a:r>
              <a:rPr lang="en-GB" sz="1600"/>
              <a:t>Sending emails or texts to large numbers of people for marketing purposes</a:t>
            </a:r>
            <a:endParaRPr/>
          </a:p>
          <a:p>
            <a:pPr marL="365125" lvl="0" indent="-255588" algn="l" rtl="0">
              <a:spcBef>
                <a:spcPts val="400"/>
              </a:spcBef>
              <a:spcAft>
                <a:spcPts val="0"/>
              </a:spcAft>
              <a:buSzPts val="1088"/>
              <a:buChar char="🞂"/>
            </a:pPr>
            <a:r>
              <a:rPr lang="en-GB" sz="1600"/>
              <a:t>Phishing</a:t>
            </a:r>
            <a:endParaRPr/>
          </a:p>
          <a:p>
            <a:pPr marL="365125" lvl="0" indent="-255587" algn="l" rtl="0">
              <a:spcBef>
                <a:spcPts val="400"/>
              </a:spcBef>
              <a:spcAft>
                <a:spcPts val="0"/>
              </a:spcAft>
              <a:buSzPts val="1088"/>
              <a:buNone/>
            </a:pPr>
            <a:r>
              <a:rPr lang="en-GB" sz="1600"/>
              <a:t>A fraud where criminals portray themselves as someone else to collect </a:t>
            </a:r>
            <a:br>
              <a:rPr lang="en-GB" sz="1600"/>
            </a:br>
            <a:r>
              <a:rPr lang="en-GB" sz="1600"/>
              <a:t>sensitive data</a:t>
            </a:r>
            <a:endParaRPr/>
          </a:p>
          <a:p>
            <a:pPr marL="365125" lvl="0" indent="-255587" algn="l" rtl="0">
              <a:spcBef>
                <a:spcPts val="400"/>
              </a:spcBef>
              <a:spcAft>
                <a:spcPts val="0"/>
              </a:spcAft>
              <a:buSzPts val="1088"/>
              <a:buNone/>
            </a:pPr>
            <a:endParaRPr sz="1600"/>
          </a:p>
          <a:p>
            <a:pPr marL="365125" lvl="0" indent="-255587" algn="l" rtl="0">
              <a:spcBef>
                <a:spcPts val="400"/>
              </a:spcBef>
              <a:spcAft>
                <a:spcPts val="0"/>
              </a:spcAft>
              <a:buSzPts val="1088"/>
              <a:buNone/>
            </a:pPr>
            <a:r>
              <a:rPr lang="en-GB" sz="1600"/>
              <a:t> </a:t>
            </a:r>
            <a:endParaRPr/>
          </a:p>
          <a:p>
            <a:pPr marL="365125" lvl="0" indent="-255587" algn="l" rtl="0">
              <a:spcBef>
                <a:spcPts val="400"/>
              </a:spcBef>
              <a:spcAft>
                <a:spcPts val="0"/>
              </a:spcAft>
              <a:buSzPts val="1088"/>
              <a:buNone/>
            </a:pPr>
            <a:endParaRPr sz="1600"/>
          </a:p>
          <a:p>
            <a:pPr marL="365125" lvl="0" indent="-255587" algn="l" rtl="0">
              <a:spcBef>
                <a:spcPts val="400"/>
              </a:spcBef>
              <a:spcAft>
                <a:spcPts val="0"/>
              </a:spcAft>
              <a:buSzPts val="1224"/>
              <a:buNone/>
            </a:pPr>
            <a:endParaRPr sz="1800"/>
          </a:p>
          <a:p>
            <a:pPr marL="365125" lvl="0" indent="-255587" algn="l" rtl="0">
              <a:spcBef>
                <a:spcPts val="400"/>
              </a:spcBef>
              <a:spcAft>
                <a:spcPts val="0"/>
              </a:spcAft>
              <a:buSzPts val="1224"/>
              <a:buNone/>
            </a:pPr>
            <a:endParaRPr sz="1800"/>
          </a:p>
          <a:p>
            <a:pPr marL="365125" lvl="0" indent="-255587" algn="l" rtl="0">
              <a:spcBef>
                <a:spcPts val="400"/>
              </a:spcBef>
              <a:spcAft>
                <a:spcPts val="0"/>
              </a:spcAft>
              <a:buSzPts val="1224"/>
              <a:buNone/>
            </a:pPr>
            <a:endParaRPr sz="1800"/>
          </a:p>
          <a:p>
            <a:pPr marL="365125" lvl="0" indent="-255587" algn="l" rtl="0">
              <a:spcBef>
                <a:spcPts val="400"/>
              </a:spcBef>
              <a:spcAft>
                <a:spcPts val="0"/>
              </a:spcAft>
              <a:buSzPts val="1224"/>
              <a:buNone/>
            </a:pPr>
            <a:r>
              <a:rPr lang="en-GB" sz="1800"/>
              <a:t/>
            </a:r>
            <a:br>
              <a:rPr lang="en-GB" sz="1800"/>
            </a:br>
            <a:endParaRPr sz="1800"/>
          </a:p>
          <a:p>
            <a:pPr marL="365125" lvl="0" indent="-255587" algn="l" rtl="0">
              <a:spcBef>
                <a:spcPts val="400"/>
              </a:spcBef>
              <a:spcAft>
                <a:spcPts val="0"/>
              </a:spcAft>
              <a:buSzPts val="1224"/>
              <a:buNone/>
            </a:pPr>
            <a:endParaRPr sz="1800"/>
          </a:p>
        </p:txBody>
      </p:sp>
      <p:sp>
        <p:nvSpPr>
          <p:cNvPr id="837" name="Google Shape;837;p105"/>
          <p:cNvSpPr txBox="1">
            <a:spLocks noGrp="1"/>
          </p:cNvSpPr>
          <p:nvPr>
            <p:ph type="title"/>
          </p:nvPr>
        </p:nvSpPr>
        <p:spPr>
          <a:xfrm>
            <a:off x="457200" y="274638"/>
            <a:ext cx="7859216" cy="6340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00"/>
              <a:t>Cybercrime Threats</a:t>
            </a:r>
            <a:endParaRPr sz="2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06"/>
          <p:cNvSpPr txBox="1">
            <a:spLocks noGrp="1"/>
          </p:cNvSpPr>
          <p:nvPr>
            <p:ph type="body" idx="1"/>
          </p:nvPr>
        </p:nvSpPr>
        <p:spPr>
          <a:xfrm>
            <a:off x="457200" y="1268760"/>
            <a:ext cx="8229600" cy="41764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None/>
            </a:pPr>
            <a:r>
              <a:rPr lang="en-GB" sz="2400" b="1"/>
              <a:t>Create an A3 Poster which provides information for vulnerable people on how they can avoid being a victim of cybercrime.  You should include the following:</a:t>
            </a:r>
            <a:br>
              <a:rPr lang="en-GB" sz="2400" b="1"/>
            </a:br>
            <a:r>
              <a:rPr lang="en-GB" sz="2400"/>
              <a:t/>
            </a:r>
            <a:br>
              <a:rPr lang="en-GB" sz="2400"/>
            </a:br>
            <a:r>
              <a:rPr lang="en-GB" sz="2400"/>
              <a:t>(1) A Slogan for your A3 Poster campaign</a:t>
            </a:r>
            <a:br>
              <a:rPr lang="en-GB" sz="2400"/>
            </a:br>
            <a:r>
              <a:rPr lang="en-GB" sz="2400"/>
              <a:t>(2) Recent newspaper cut-outs or online stories about cybercrime and its impact on society</a:t>
            </a:r>
            <a:br>
              <a:rPr lang="en-GB" sz="2400"/>
            </a:br>
            <a:r>
              <a:rPr lang="en-GB" sz="2400"/>
              <a:t>(3) Summarised key points of advice on what to look out for, what to do and what not to do</a:t>
            </a:r>
            <a:br>
              <a:rPr lang="en-GB" sz="2400"/>
            </a:br>
            <a:r>
              <a:rPr lang="en-GB" sz="2400"/>
              <a:t>(4) Relevant images to support your message</a:t>
            </a:r>
            <a:endParaRPr/>
          </a:p>
          <a:p>
            <a:pPr marL="365125" lvl="0" indent="-255587" algn="l" rtl="0">
              <a:spcBef>
                <a:spcPts val="400"/>
              </a:spcBef>
              <a:spcAft>
                <a:spcPts val="0"/>
              </a:spcAft>
              <a:buSzPts val="1836"/>
              <a:buNone/>
            </a:pPr>
            <a:endParaRPr/>
          </a:p>
        </p:txBody>
      </p:sp>
      <p:sp>
        <p:nvSpPr>
          <p:cNvPr id="843" name="Google Shape;843;p106"/>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Anti-Cybercrime Campaign</a:t>
            </a:r>
            <a:endParaRPr/>
          </a:p>
        </p:txBody>
      </p:sp>
      <p:pic>
        <p:nvPicPr>
          <p:cNvPr id="844" name="Google Shape;844;p106" descr="cybercrime.png"/>
          <p:cNvPicPr preferRelativeResize="0"/>
          <p:nvPr/>
        </p:nvPicPr>
        <p:blipFill rotWithShape="1">
          <a:blip r:embed="rId3">
            <a:alphaModFix/>
          </a:blip>
          <a:srcRect/>
          <a:stretch/>
        </p:blipFill>
        <p:spPr>
          <a:xfrm>
            <a:off x="6948264" y="5517232"/>
            <a:ext cx="1673176" cy="101044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07"/>
          <p:cNvSpPr txBox="1">
            <a:spLocks noGrp="1"/>
          </p:cNvSpPr>
          <p:nvPr>
            <p:ph type="body" idx="1"/>
          </p:nvPr>
        </p:nvSpPr>
        <p:spPr>
          <a:xfrm>
            <a:off x="457200" y="1268760"/>
            <a:ext cx="8229600" cy="4752528"/>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360"/>
              <a:buNone/>
            </a:pPr>
            <a:r>
              <a:rPr lang="en-GB" sz="2000" b="1"/>
              <a:t>KEY FACTS</a:t>
            </a:r>
            <a:endParaRPr/>
          </a:p>
          <a:p>
            <a:pPr marL="365125" lvl="0" indent="-255587" algn="l" rtl="0">
              <a:spcBef>
                <a:spcPts val="400"/>
              </a:spcBef>
              <a:spcAft>
                <a:spcPts val="0"/>
              </a:spcAft>
              <a:buSzPts val="1360"/>
              <a:buChar char="🞂"/>
            </a:pPr>
            <a:r>
              <a:rPr lang="en-GB" sz="2000"/>
              <a:t>A virus is a malicious piece of code which is designed to attach itself to a program.  Once infected, just like a biological virus it can replicate itself and spread from host to host.  It can have devastating and disruptive effects on work productivity by altering computer settings or even cause it to stop working altogether.  Viruses are usually obtained through downloading, opening untrustworthy email attachments or links.</a:t>
            </a:r>
            <a:endParaRPr/>
          </a:p>
          <a:p>
            <a:pPr marL="365125" lvl="0" indent="-255587" algn="l" rtl="0">
              <a:spcBef>
                <a:spcPts val="400"/>
              </a:spcBef>
              <a:spcAft>
                <a:spcPts val="0"/>
              </a:spcAft>
              <a:buSzPts val="1360"/>
              <a:buNone/>
            </a:pPr>
            <a:endParaRPr sz="2000"/>
          </a:p>
          <a:p>
            <a:pPr marL="365125" lvl="0" indent="-255587" algn="l" rtl="0">
              <a:spcBef>
                <a:spcPts val="400"/>
              </a:spcBef>
              <a:spcAft>
                <a:spcPts val="0"/>
              </a:spcAft>
              <a:buSzPts val="1360"/>
              <a:buChar char="🞂"/>
            </a:pPr>
            <a:r>
              <a:rPr lang="en-GB" sz="2000"/>
              <a:t>Many PCs and digital devices have anti-virus programmes installed as part of the System Software.  In addition, businesses and individuals may download or purchase additional anti-software to protect their PCs and networks.  Examples include:  AGV, Avira, Symantic, Norton.</a:t>
            </a:r>
            <a:endParaRPr/>
          </a:p>
          <a:p>
            <a:pPr marL="365125" lvl="0" indent="-255587" algn="l" rtl="0">
              <a:spcBef>
                <a:spcPts val="400"/>
              </a:spcBef>
              <a:spcAft>
                <a:spcPts val="0"/>
              </a:spcAft>
              <a:buSzPts val="1360"/>
              <a:buNone/>
            </a:pPr>
            <a:endParaRPr sz="2000"/>
          </a:p>
        </p:txBody>
      </p:sp>
      <p:sp>
        <p:nvSpPr>
          <p:cNvPr id="850" name="Google Shape;850;p107"/>
          <p:cNvSpPr txBox="1">
            <a:spLocks noGrp="1"/>
          </p:cNvSpPr>
          <p:nvPr>
            <p:ph type="title"/>
          </p:nvPr>
        </p:nvSpPr>
        <p:spPr>
          <a:xfrm>
            <a:off x="395536" y="332656"/>
            <a:ext cx="6923112" cy="7920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Anti-Virus Software Revision</a:t>
            </a:r>
            <a:endParaRPr sz="3690"/>
          </a:p>
        </p:txBody>
      </p:sp>
      <p:pic>
        <p:nvPicPr>
          <p:cNvPr id="851" name="Google Shape;851;p107" descr="ANTI VIRUS 2.jpg"/>
          <p:cNvPicPr preferRelativeResize="0"/>
          <p:nvPr/>
        </p:nvPicPr>
        <p:blipFill rotWithShape="1">
          <a:blip r:embed="rId3">
            <a:alphaModFix/>
          </a:blip>
          <a:srcRect/>
          <a:stretch/>
        </p:blipFill>
        <p:spPr>
          <a:xfrm>
            <a:off x="7452320" y="332656"/>
            <a:ext cx="757808" cy="786436"/>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08"/>
          <p:cNvSpPr txBox="1">
            <a:spLocks noGrp="1"/>
          </p:cNvSpPr>
          <p:nvPr>
            <p:ph type="body" idx="1"/>
          </p:nvPr>
        </p:nvSpPr>
        <p:spPr>
          <a:xfrm>
            <a:off x="457200" y="1196752"/>
            <a:ext cx="8229600" cy="4810348"/>
          </a:xfrm>
          <a:prstGeom prst="rect">
            <a:avLst/>
          </a:prstGeom>
          <a:noFill/>
          <a:ln>
            <a:noFill/>
          </a:ln>
        </p:spPr>
        <p:txBody>
          <a:bodyPr spcFirstLastPara="1" wrap="square" lIns="91425" tIns="45700" rIns="91425" bIns="45700" anchor="t" anchorCtr="0">
            <a:noAutofit/>
          </a:bodyPr>
          <a:lstStyle/>
          <a:p>
            <a:pPr marL="365125" lvl="0" indent="-139001" algn="l" rtl="0">
              <a:spcBef>
                <a:spcPts val="0"/>
              </a:spcBef>
              <a:spcAft>
                <a:spcPts val="0"/>
              </a:spcAft>
              <a:buSzPts val="1836"/>
              <a:buNone/>
            </a:pPr>
            <a:endParaRPr/>
          </a:p>
          <a:p>
            <a:pPr marL="365125" lvl="0" indent="-255587" algn="l" rtl="0">
              <a:spcBef>
                <a:spcPts val="400"/>
              </a:spcBef>
              <a:spcAft>
                <a:spcPts val="0"/>
              </a:spcAft>
              <a:buSzPts val="1836"/>
              <a:buNone/>
            </a:pPr>
            <a:endParaRPr/>
          </a:p>
          <a:p>
            <a:pPr marL="365125" lvl="0" indent="-255587" algn="l" rtl="0">
              <a:spcBef>
                <a:spcPts val="400"/>
              </a:spcBef>
              <a:spcAft>
                <a:spcPts val="0"/>
              </a:spcAft>
              <a:buSzPts val="1836"/>
              <a:buNone/>
            </a:pPr>
            <a:endParaRPr/>
          </a:p>
        </p:txBody>
      </p:sp>
      <p:sp>
        <p:nvSpPr>
          <p:cNvPr id="857" name="Google Shape;857;p108"/>
          <p:cNvSpPr txBox="1">
            <a:spLocks noGrp="1"/>
          </p:cNvSpPr>
          <p:nvPr>
            <p:ph type="title"/>
          </p:nvPr>
        </p:nvSpPr>
        <p:spPr>
          <a:xfrm>
            <a:off x="457200" y="274638"/>
            <a:ext cx="8229600" cy="9941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Malware Revision</a:t>
            </a:r>
            <a:endParaRPr/>
          </a:p>
        </p:txBody>
      </p:sp>
      <p:pic>
        <p:nvPicPr>
          <p:cNvPr id="858" name="Google Shape;858;p108"/>
          <p:cNvPicPr preferRelativeResize="0"/>
          <p:nvPr/>
        </p:nvPicPr>
        <p:blipFill rotWithShape="1">
          <a:blip r:embed="rId3">
            <a:alphaModFix/>
          </a:blip>
          <a:srcRect l="31399" t="30236" r="30661" b="20920"/>
          <a:stretch/>
        </p:blipFill>
        <p:spPr>
          <a:xfrm>
            <a:off x="683568" y="1268760"/>
            <a:ext cx="7560840" cy="474508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09"/>
          <p:cNvSpPr txBox="1">
            <a:spLocks noGrp="1"/>
          </p:cNvSpPr>
          <p:nvPr>
            <p:ph type="body" idx="1"/>
          </p:nvPr>
        </p:nvSpPr>
        <p:spPr>
          <a:xfrm>
            <a:off x="457200" y="1124744"/>
            <a:ext cx="8229600" cy="4882356"/>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836"/>
              <a:buNone/>
            </a:pPr>
            <a:r>
              <a:rPr lang="en-GB"/>
              <a:t>There are many threats to </a:t>
            </a:r>
            <a:r>
              <a:rPr lang="en-GB" b="1"/>
              <a:t>Network Security</a:t>
            </a:r>
            <a:r>
              <a:rPr lang="en-GB"/>
              <a:t>. </a:t>
            </a:r>
            <a:endParaRPr/>
          </a:p>
          <a:p>
            <a:pPr marL="365125" lvl="0" indent="-255587" algn="l" rtl="0">
              <a:spcBef>
                <a:spcPts val="400"/>
              </a:spcBef>
              <a:spcAft>
                <a:spcPts val="0"/>
              </a:spcAft>
              <a:buSzPts val="1836"/>
              <a:buNone/>
            </a:pPr>
            <a:endParaRPr/>
          </a:p>
          <a:p>
            <a:pPr marL="365125" lvl="0" indent="-255587" algn="l" rtl="0">
              <a:spcBef>
                <a:spcPts val="400"/>
              </a:spcBef>
              <a:spcAft>
                <a:spcPts val="0"/>
              </a:spcAft>
              <a:buSzPts val="1632"/>
              <a:buNone/>
            </a:pPr>
            <a:r>
              <a:rPr lang="en-GB" sz="2400"/>
              <a:t>Networks must be protected from:</a:t>
            </a:r>
            <a:endParaRPr/>
          </a:p>
          <a:p>
            <a:pPr marL="365125" lvl="0" indent="-255587" algn="l" rtl="0">
              <a:spcBef>
                <a:spcPts val="400"/>
              </a:spcBef>
              <a:spcAft>
                <a:spcPts val="0"/>
              </a:spcAft>
              <a:buSzPts val="1632"/>
              <a:buChar char="🞂"/>
            </a:pPr>
            <a:r>
              <a:rPr lang="en-GB" sz="2400"/>
              <a:t>Unauthorised access to confidential files, software and data</a:t>
            </a:r>
            <a:endParaRPr/>
          </a:p>
          <a:p>
            <a:pPr marL="365125" lvl="0" indent="-255587" algn="l" rtl="0">
              <a:spcBef>
                <a:spcPts val="400"/>
              </a:spcBef>
              <a:spcAft>
                <a:spcPts val="0"/>
              </a:spcAft>
              <a:buSzPts val="1632"/>
              <a:buChar char="🞂"/>
            </a:pPr>
            <a:r>
              <a:rPr lang="en-GB" sz="2400"/>
              <a:t>Physical abuse</a:t>
            </a:r>
            <a:endParaRPr/>
          </a:p>
          <a:p>
            <a:pPr marL="365125" lvl="0" indent="-255587" algn="l" rtl="0">
              <a:spcBef>
                <a:spcPts val="400"/>
              </a:spcBef>
              <a:spcAft>
                <a:spcPts val="0"/>
              </a:spcAft>
              <a:buSzPts val="1632"/>
              <a:buChar char="🞂"/>
            </a:pPr>
            <a:r>
              <a:rPr lang="en-GB" sz="2400"/>
              <a:t>Viruses and other malware</a:t>
            </a:r>
            <a:endParaRPr/>
          </a:p>
          <a:p>
            <a:pPr marL="365125" lvl="0" indent="-255587" algn="l" rtl="0">
              <a:spcBef>
                <a:spcPts val="400"/>
              </a:spcBef>
              <a:spcAft>
                <a:spcPts val="0"/>
              </a:spcAft>
              <a:buSzPts val="1632"/>
              <a:buChar char="🞂"/>
            </a:pPr>
            <a:r>
              <a:rPr lang="en-GB" sz="2400"/>
              <a:t>System failure and disruption of services</a:t>
            </a:r>
            <a:endParaRPr/>
          </a:p>
          <a:p>
            <a:pPr marL="365125" lvl="0" indent="-255587" algn="l" rtl="0">
              <a:spcBef>
                <a:spcPts val="400"/>
              </a:spcBef>
              <a:spcAft>
                <a:spcPts val="0"/>
              </a:spcAft>
              <a:buSzPts val="1632"/>
              <a:buChar char="🞂"/>
            </a:pPr>
            <a:r>
              <a:rPr lang="en-GB" sz="2400"/>
              <a:t>Other forms of Cybercrime</a:t>
            </a:r>
            <a:endParaRPr/>
          </a:p>
          <a:p>
            <a:pPr marL="365125" lvl="0" indent="-255587" algn="l" rtl="0">
              <a:spcBef>
                <a:spcPts val="400"/>
              </a:spcBef>
              <a:spcAft>
                <a:spcPts val="0"/>
              </a:spcAft>
              <a:buSzPts val="1836"/>
              <a:buNone/>
            </a:pPr>
            <a:endParaRPr/>
          </a:p>
        </p:txBody>
      </p:sp>
      <p:sp>
        <p:nvSpPr>
          <p:cNvPr id="864" name="Google Shape;864;p109"/>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Network Security Threats</a:t>
            </a:r>
            <a:endParaRPr/>
          </a:p>
        </p:txBody>
      </p:sp>
      <p:pic>
        <p:nvPicPr>
          <p:cNvPr id="865" name="Google Shape;865;p109" descr="ANTI VIRUS 2.jpg"/>
          <p:cNvPicPr preferRelativeResize="0"/>
          <p:nvPr/>
        </p:nvPicPr>
        <p:blipFill rotWithShape="1">
          <a:blip r:embed="rId3">
            <a:alphaModFix/>
          </a:blip>
          <a:srcRect/>
          <a:stretch/>
        </p:blipFill>
        <p:spPr>
          <a:xfrm>
            <a:off x="6948264" y="4365104"/>
            <a:ext cx="1371600" cy="1423416"/>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10"/>
          <p:cNvSpPr txBox="1">
            <a:spLocks noGrp="1"/>
          </p:cNvSpPr>
          <p:nvPr>
            <p:ph type="body" idx="1"/>
          </p:nvPr>
        </p:nvSpPr>
        <p:spPr>
          <a:xfrm>
            <a:off x="457200" y="1052736"/>
            <a:ext cx="8229600" cy="4954364"/>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632"/>
              <a:buChar char="🞂"/>
            </a:pPr>
            <a:r>
              <a:rPr lang="en-GB" sz="2400"/>
              <a:t>Users may be provided with a unique </a:t>
            </a:r>
            <a:r>
              <a:rPr lang="en-GB" sz="2400" b="1"/>
              <a:t>User ID and Password </a:t>
            </a:r>
            <a:r>
              <a:rPr lang="en-GB" sz="2400"/>
              <a:t>to access the network.   The User ID identifies the person as an authorised network user and the password clarifies it is the user.</a:t>
            </a:r>
            <a:endParaRPr/>
          </a:p>
          <a:p>
            <a:pPr marL="365125" lvl="0" indent="-151955" algn="l" rtl="0">
              <a:spcBef>
                <a:spcPts val="400"/>
              </a:spcBef>
              <a:spcAft>
                <a:spcPts val="0"/>
              </a:spcAft>
              <a:buSzPts val="1632"/>
              <a:buNone/>
            </a:pPr>
            <a:endParaRPr sz="2400"/>
          </a:p>
          <a:p>
            <a:pPr marL="365125" lvl="0" indent="-255587" algn="l" rtl="0">
              <a:spcBef>
                <a:spcPts val="400"/>
              </a:spcBef>
              <a:spcAft>
                <a:spcPts val="0"/>
              </a:spcAft>
              <a:buSzPts val="1632"/>
              <a:buChar char="🞂"/>
            </a:pPr>
            <a:r>
              <a:rPr lang="en-GB" sz="2400"/>
              <a:t>Larger networks are likely to provide different </a:t>
            </a:r>
            <a:r>
              <a:rPr lang="en-GB" sz="2400" b="1"/>
              <a:t>Levels of access </a:t>
            </a:r>
            <a:r>
              <a:rPr lang="en-GB" sz="2400"/>
              <a:t>to the network.  For example, The C2K Manager will have read/write access on all areas of the network; Teachers will have read/write access to some areas of the network e.g. Staff and Shared Resources, whereas pupils will have read only access to Shared Resources.</a:t>
            </a:r>
            <a:r>
              <a:rPr lang="en-GB" sz="2400" b="1"/>
              <a:t>  </a:t>
            </a:r>
            <a:r>
              <a:rPr lang="en-GB" sz="2400"/>
              <a:t>Businesses and other organisations use a similar approach.</a:t>
            </a:r>
            <a:r>
              <a:rPr lang="en-GB"/>
              <a:t/>
            </a:r>
            <a:br>
              <a:rPr lang="en-GB"/>
            </a:br>
            <a:endParaRPr/>
          </a:p>
        </p:txBody>
      </p:sp>
      <p:sp>
        <p:nvSpPr>
          <p:cNvPr id="871" name="Google Shape;871;p110"/>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Methods used to protect networks</a:t>
            </a:r>
            <a:endParaRPr sz="369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
                                            <p:txEl>
                                              <p:pRg st="0" end="0"/>
                                            </p:txEl>
                                          </p:spTgt>
                                        </p:tgtEl>
                                        <p:attrNameLst>
                                          <p:attrName>style.visibility</p:attrName>
                                        </p:attrNameLst>
                                      </p:cBhvr>
                                      <p:to>
                                        <p:strVal val="visible"/>
                                      </p:to>
                                    </p:set>
                                    <p:animEffect transition="in" filter="fade">
                                      <p:cBhvr>
                                        <p:cTn id="7" dur="1000"/>
                                        <p:tgtEl>
                                          <p:spTgt spid="8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
                                            <p:txEl>
                                              <p:pRg st="1" end="1"/>
                                            </p:txEl>
                                          </p:spTgt>
                                        </p:tgtEl>
                                        <p:attrNameLst>
                                          <p:attrName>style.visibility</p:attrName>
                                        </p:attrNameLst>
                                      </p:cBhvr>
                                      <p:to>
                                        <p:strVal val="visible"/>
                                      </p:to>
                                    </p:set>
                                    <p:animEffect transition="in" filter="fade">
                                      <p:cBhvr>
                                        <p:cTn id="12" dur="1000"/>
                                        <p:tgtEl>
                                          <p:spTgt spid="8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
                                            <p:txEl>
                                              <p:pRg st="2" end="2"/>
                                            </p:txEl>
                                          </p:spTgt>
                                        </p:tgtEl>
                                        <p:attrNameLst>
                                          <p:attrName>style.visibility</p:attrName>
                                        </p:attrNameLst>
                                      </p:cBhvr>
                                      <p:to>
                                        <p:strVal val="visible"/>
                                      </p:to>
                                    </p:set>
                                    <p:animEffect transition="in" filter="fade">
                                      <p:cBhvr>
                                        <p:cTn id="17" dur="1000"/>
                                        <p:tgtEl>
                                          <p:spTgt spid="8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1"/>
          <p:cNvSpPr txBox="1">
            <a:spLocks noGrp="1"/>
          </p:cNvSpPr>
          <p:nvPr>
            <p:ph type="body" idx="1"/>
          </p:nvPr>
        </p:nvSpPr>
        <p:spPr>
          <a:xfrm>
            <a:off x="457200" y="1052736"/>
            <a:ext cx="8229600" cy="5328592"/>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496"/>
              <a:buChar char="🞂"/>
            </a:pPr>
            <a:r>
              <a:rPr lang="en-GB" sz="2200"/>
              <a:t>Network data is often protected through </a:t>
            </a:r>
            <a:r>
              <a:rPr lang="en-GB" sz="2200" b="1"/>
              <a:t>encryption</a:t>
            </a:r>
            <a:r>
              <a:rPr lang="en-GB" sz="2200"/>
              <a:t>, usually to protect sensitive date such as bank account numbers and personal information.  Encryption scrambles the data so that if information is accessed by an unauthorised user they will only see a meaningless string of data.  The data can be unscrambled by the intended recipient by entering an encryption key to decode it.</a:t>
            </a:r>
            <a:endParaRPr/>
          </a:p>
          <a:p>
            <a:pPr marL="365125" lvl="0" indent="-160591" algn="l" rtl="0">
              <a:spcBef>
                <a:spcPts val="400"/>
              </a:spcBef>
              <a:spcAft>
                <a:spcPts val="0"/>
              </a:spcAft>
              <a:buSzPts val="1496"/>
              <a:buNone/>
            </a:pPr>
            <a:endParaRPr sz="2200" b="1"/>
          </a:p>
          <a:p>
            <a:pPr marL="365125" lvl="0" indent="-255587" algn="l" rtl="0">
              <a:spcBef>
                <a:spcPts val="400"/>
              </a:spcBef>
              <a:spcAft>
                <a:spcPts val="0"/>
              </a:spcAft>
              <a:buSzPts val="1496"/>
              <a:buChar char="🞂"/>
            </a:pPr>
            <a:r>
              <a:rPr lang="en-GB" sz="2200"/>
              <a:t>Networks can crash from time to time and to ensure data is not lost there will be </a:t>
            </a:r>
            <a:r>
              <a:rPr lang="en-GB" sz="2200" b="1"/>
              <a:t>backup</a:t>
            </a:r>
            <a:r>
              <a:rPr lang="en-GB" sz="2200"/>
              <a:t> procedures in place.  Networks are often backed up on a daily, weekly and monthly basis.  Some organisations may still use magnetic tape for this purpose or the more modern method of backing up on the cloud.</a:t>
            </a:r>
            <a:br>
              <a:rPr lang="en-GB" sz="2200"/>
            </a:br>
            <a:r>
              <a:rPr lang="en-GB"/>
              <a:t> </a:t>
            </a:r>
            <a:br>
              <a:rPr lang="en-GB"/>
            </a:br>
            <a:endParaRPr/>
          </a:p>
        </p:txBody>
      </p:sp>
      <p:sp>
        <p:nvSpPr>
          <p:cNvPr id="877" name="Google Shape;877;p111"/>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90"/>
              <a:t>Methods used to protect networks</a:t>
            </a:r>
            <a:endParaRPr sz="369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6">
                                            <p:txEl>
                                              <p:pRg st="0" end="0"/>
                                            </p:txEl>
                                          </p:spTgt>
                                        </p:tgtEl>
                                        <p:attrNameLst>
                                          <p:attrName>style.visibility</p:attrName>
                                        </p:attrNameLst>
                                      </p:cBhvr>
                                      <p:to>
                                        <p:strVal val="visible"/>
                                      </p:to>
                                    </p:set>
                                    <p:animEffect transition="in" filter="fade">
                                      <p:cBhvr>
                                        <p:cTn id="7" dur="1000"/>
                                        <p:tgtEl>
                                          <p:spTgt spid="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6">
                                            <p:txEl>
                                              <p:pRg st="1" end="1"/>
                                            </p:txEl>
                                          </p:spTgt>
                                        </p:tgtEl>
                                        <p:attrNameLst>
                                          <p:attrName>style.visibility</p:attrName>
                                        </p:attrNameLst>
                                      </p:cBhvr>
                                      <p:to>
                                        <p:strVal val="visible"/>
                                      </p:to>
                                    </p:set>
                                    <p:animEffect transition="in" filter="fade">
                                      <p:cBhvr>
                                        <p:cTn id="12" dur="1000"/>
                                        <p:tgtEl>
                                          <p:spTgt spid="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6">
                                            <p:txEl>
                                              <p:pRg st="2" end="2"/>
                                            </p:txEl>
                                          </p:spTgt>
                                        </p:tgtEl>
                                        <p:attrNameLst>
                                          <p:attrName>style.visibility</p:attrName>
                                        </p:attrNameLst>
                                      </p:cBhvr>
                                      <p:to>
                                        <p:strVal val="visible"/>
                                      </p:to>
                                    </p:set>
                                    <p:animEffect transition="in" filter="fade">
                                      <p:cBhvr>
                                        <p:cTn id="17" dur="1000"/>
                                        <p:tgtEl>
                                          <p:spTgt spid="8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TotalTime>
  <Words>9699</Words>
  <Application>Microsoft Office PowerPoint</Application>
  <PresentationFormat>On-screen Show (4:3)</PresentationFormat>
  <Paragraphs>945</Paragraphs>
  <Slides>129</Slides>
  <Notes>129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129</vt:i4>
      </vt:variant>
    </vt:vector>
  </HeadingPairs>
  <TitlesOfParts>
    <vt:vector size="136" baseType="lpstr">
      <vt:lpstr>Arial</vt:lpstr>
      <vt:lpstr>Calibri</vt:lpstr>
      <vt:lpstr>Calibri Light</vt:lpstr>
      <vt:lpstr>Lucida Sans</vt:lpstr>
      <vt:lpstr>Noto Sans Symbols</vt:lpstr>
      <vt:lpstr>Verdana</vt:lpstr>
      <vt:lpstr>Concourse</vt:lpstr>
      <vt:lpstr>Data Representation</vt:lpstr>
      <vt:lpstr>Data and Information</vt:lpstr>
      <vt:lpstr>Data OR Information?</vt:lpstr>
      <vt:lpstr>Joe’s Bakery</vt:lpstr>
      <vt:lpstr>Units of Data</vt:lpstr>
      <vt:lpstr>Units of Data</vt:lpstr>
      <vt:lpstr>Storage and Units of Data</vt:lpstr>
      <vt:lpstr>EXAMPLE FILE SIZES  </vt:lpstr>
      <vt:lpstr>UNITS OF DATA SPOT CHECK</vt:lpstr>
      <vt:lpstr>Representing Data</vt:lpstr>
      <vt:lpstr>Representing Data</vt:lpstr>
      <vt:lpstr>Data Type?</vt:lpstr>
      <vt:lpstr>Data Types</vt:lpstr>
      <vt:lpstr>Representing Images</vt:lpstr>
      <vt:lpstr>Representing Images</vt:lpstr>
      <vt:lpstr>Pixel Image in Black and White</vt:lpstr>
      <vt:lpstr>Pixels - Colour Images</vt:lpstr>
      <vt:lpstr>Pixels - Colour Images</vt:lpstr>
      <vt:lpstr>Image Resolution</vt:lpstr>
      <vt:lpstr>Can you spot the key differences between the 2 images?</vt:lpstr>
      <vt:lpstr>Vector Based Versus  Bitmap Graphics</vt:lpstr>
      <vt:lpstr>Vector Based Versus  Bitmap Graphics</vt:lpstr>
      <vt:lpstr>IMAGES SPOT CHECK</vt:lpstr>
      <vt:lpstr>Streaming and Buffering</vt:lpstr>
      <vt:lpstr>Streaming and Buffering</vt:lpstr>
      <vt:lpstr>PowerPoint Presentation</vt:lpstr>
      <vt:lpstr>Class debate feedback: Stream OR Download!</vt:lpstr>
      <vt:lpstr>Representing Sound</vt:lpstr>
      <vt:lpstr>Representing Sound</vt:lpstr>
      <vt:lpstr>Sound Sampling Activity</vt:lpstr>
      <vt:lpstr>Representing Sound</vt:lpstr>
      <vt:lpstr>Data Portability</vt:lpstr>
      <vt:lpstr>Can you guess the file type?</vt:lpstr>
      <vt:lpstr>Data Portability</vt:lpstr>
      <vt:lpstr>File Type Extensions – Activity 1</vt:lpstr>
      <vt:lpstr>File Type Extensions – Activity 3</vt:lpstr>
      <vt:lpstr>File Type Extensions – Activity 5</vt:lpstr>
      <vt:lpstr>Can you guess the file extension?</vt:lpstr>
      <vt:lpstr>File Transfer and Compression</vt:lpstr>
      <vt:lpstr>Data Compression</vt:lpstr>
      <vt:lpstr>System Software</vt:lpstr>
      <vt:lpstr>System Software Diagram</vt:lpstr>
      <vt:lpstr>Types of Software</vt:lpstr>
      <vt:lpstr>System Software</vt:lpstr>
      <vt:lpstr>System Software</vt:lpstr>
      <vt:lpstr>The Operating System</vt:lpstr>
      <vt:lpstr>The Operating System</vt:lpstr>
      <vt:lpstr>Modes of Processing</vt:lpstr>
      <vt:lpstr>Modes of Processing Continued</vt:lpstr>
      <vt:lpstr>Modes of Processing Continued</vt:lpstr>
      <vt:lpstr>Modes of Processing</vt:lpstr>
      <vt:lpstr>  UTILITY PROGRAMS  Can you identify the following utility programs on a computer? </vt:lpstr>
      <vt:lpstr>Utility Applications</vt:lpstr>
      <vt:lpstr>Utility Applications</vt:lpstr>
      <vt:lpstr>Utility Applications</vt:lpstr>
      <vt:lpstr>Utility Applications</vt:lpstr>
      <vt:lpstr>Anti-Virus Software</vt:lpstr>
      <vt:lpstr>Malware threats and harmful effects</vt:lpstr>
      <vt:lpstr>Computer Hardware</vt:lpstr>
      <vt:lpstr>CPU: KEY TERMS</vt:lpstr>
      <vt:lpstr>CPU: KEY TERMS</vt:lpstr>
      <vt:lpstr>CPU: KEY TERMS</vt:lpstr>
      <vt:lpstr>Core, Dual Core and Quad Core</vt:lpstr>
      <vt:lpstr>CPU task</vt:lpstr>
      <vt:lpstr>Fetch-Decode-Execute Cycle</vt:lpstr>
      <vt:lpstr>Input, Output, Both  OR Storage Device</vt:lpstr>
      <vt:lpstr>Input, Output, Storage Devices</vt:lpstr>
      <vt:lpstr>Input Devices</vt:lpstr>
      <vt:lpstr>Input Devices</vt:lpstr>
      <vt:lpstr>Output Devices</vt:lpstr>
      <vt:lpstr>Storage Devices</vt:lpstr>
      <vt:lpstr>Computer Memory</vt:lpstr>
      <vt:lpstr>Network Technologies</vt:lpstr>
      <vt:lpstr>Network Technologies Starter</vt:lpstr>
      <vt:lpstr>Introduction to Networks</vt:lpstr>
      <vt:lpstr>Introduction to Networks</vt:lpstr>
      <vt:lpstr>Local Area Networks (LAN)</vt:lpstr>
      <vt:lpstr>Networks: Advantages &amp;  Disadvantages</vt:lpstr>
      <vt:lpstr>Wide Area Networks (WAN)</vt:lpstr>
      <vt:lpstr>Network Topologies</vt:lpstr>
      <vt:lpstr>Network Resources</vt:lpstr>
      <vt:lpstr>Network Resources</vt:lpstr>
      <vt:lpstr>WWW, Internet of Things, Intranet</vt:lpstr>
      <vt:lpstr>Components of a URL Address</vt:lpstr>
      <vt:lpstr>Web Browsers</vt:lpstr>
      <vt:lpstr>Search Engines</vt:lpstr>
      <vt:lpstr>Internet Service Provider (ISP)</vt:lpstr>
      <vt:lpstr>Intranets</vt:lpstr>
      <vt:lpstr>Network Communication Technologies</vt:lpstr>
      <vt:lpstr>School Network Help Guide Task</vt:lpstr>
      <vt:lpstr>Cyberspace, Network Security and Data Transfer</vt:lpstr>
      <vt:lpstr>Cybercrime</vt:lpstr>
      <vt:lpstr>Cybercrime Threats</vt:lpstr>
      <vt:lpstr>Anti-Cybercrime Campaign</vt:lpstr>
      <vt:lpstr>Anti-Virus Software Revision</vt:lpstr>
      <vt:lpstr>Malware Revision</vt:lpstr>
      <vt:lpstr>Network Security Threats</vt:lpstr>
      <vt:lpstr>Methods used to protect networks</vt:lpstr>
      <vt:lpstr>Methods used to protect networks</vt:lpstr>
      <vt:lpstr>Methods used to protect networks</vt:lpstr>
      <vt:lpstr>Protocols</vt:lpstr>
      <vt:lpstr>GoTelecom Scenario Task</vt:lpstr>
      <vt:lpstr>Cloud Technology</vt:lpstr>
      <vt:lpstr>Cloud Technology</vt:lpstr>
      <vt:lpstr>Cloud Technology</vt:lpstr>
      <vt:lpstr>Cloud Technology</vt:lpstr>
      <vt:lpstr>Cloud Technology Advantages &amp; Disadvantages</vt:lpstr>
      <vt:lpstr>Moral and Ethical Considerations </vt:lpstr>
      <vt:lpstr>Ethical, Legal &amp; Environmental Impact of Digital Technology</vt:lpstr>
      <vt:lpstr>Ethical, Legal &amp; Environmental Impact of Digital Technology</vt:lpstr>
      <vt:lpstr>Ethical, Legal &amp; Environmental Impact of Digital Technology</vt:lpstr>
      <vt:lpstr>Ethical, Legal &amp; Environmental Impact of Digital Technology</vt:lpstr>
      <vt:lpstr>Our Digital Footprint</vt:lpstr>
      <vt:lpstr>Changes in Employment</vt:lpstr>
      <vt:lpstr>Impact of Digital Technology  on Employment</vt:lpstr>
      <vt:lpstr>Impact of Digital Technology  on Employment</vt:lpstr>
      <vt:lpstr>Teleworking Debate</vt:lpstr>
      <vt:lpstr>Health and Safety</vt:lpstr>
      <vt:lpstr>Health &amp; Safety (Digital Technology)</vt:lpstr>
      <vt:lpstr>Health &amp; Safety (Digital Technology)</vt:lpstr>
      <vt:lpstr>Go2BankOnline Case Study</vt:lpstr>
      <vt:lpstr>Digital Applications</vt:lpstr>
      <vt:lpstr>Develop an APP</vt:lpstr>
      <vt:lpstr>Online Banking</vt:lpstr>
      <vt:lpstr>Online Banking Advantages</vt:lpstr>
      <vt:lpstr>Online Banking Disadvantages</vt:lpstr>
      <vt:lpstr>E-Commerce</vt:lpstr>
      <vt:lpstr>E-Commerce Advantages</vt:lpstr>
      <vt:lpstr>E-Commerce Disadvantages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Representation</dc:title>
  <dc:creator>L STEWART</dc:creator>
  <cp:lastModifiedBy>L STEWART</cp:lastModifiedBy>
  <cp:revision>4</cp:revision>
  <dcterms:modified xsi:type="dcterms:W3CDTF">2021-09-29T12:10:36Z</dcterms:modified>
</cp:coreProperties>
</file>